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Default Extension="vml" ContentType="application/vnd.openxmlformats-officedocument.vmlDrawing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3708" r:id="rId2"/>
    <p:sldMasterId id="2147483748" r:id="rId3"/>
  </p:sldMasterIdLst>
  <p:notesMasterIdLst>
    <p:notesMasterId r:id="rId21"/>
  </p:notesMasterIdLst>
  <p:handoutMasterIdLst>
    <p:handoutMasterId r:id="rId22"/>
  </p:handoutMasterIdLst>
  <p:sldIdLst>
    <p:sldId id="256" r:id="rId4"/>
    <p:sldId id="708" r:id="rId5"/>
    <p:sldId id="709" r:id="rId6"/>
    <p:sldId id="712" r:id="rId7"/>
    <p:sldId id="711" r:id="rId8"/>
    <p:sldId id="694" r:id="rId9"/>
    <p:sldId id="670" r:id="rId10"/>
    <p:sldId id="710" r:id="rId11"/>
    <p:sldId id="697" r:id="rId12"/>
    <p:sldId id="698" r:id="rId13"/>
    <p:sldId id="700" r:id="rId14"/>
    <p:sldId id="701" r:id="rId15"/>
    <p:sldId id="702" r:id="rId16"/>
    <p:sldId id="703" r:id="rId17"/>
    <p:sldId id="704" r:id="rId18"/>
    <p:sldId id="705" r:id="rId19"/>
    <p:sldId id="707" r:id="rId20"/>
  </p:sldIdLst>
  <p:sldSz cx="9906000" cy="6858000" type="A4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F06BA"/>
    <a:srgbClr val="0A0A0A"/>
    <a:srgbClr val="FE5000"/>
    <a:srgbClr val="00205B"/>
    <a:srgbClr val="00B5E2"/>
    <a:srgbClr val="C5B9AC"/>
    <a:srgbClr val="CB333B"/>
    <a:srgbClr val="FEDB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88889" autoAdjust="0"/>
  </p:normalViewPr>
  <p:slideViewPr>
    <p:cSldViewPr snapToGrid="0">
      <p:cViewPr>
        <p:scale>
          <a:sx n="60" d="100"/>
          <a:sy n="60" d="100"/>
        </p:scale>
        <p:origin x="-1674" y="-10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196"/>
        <p:guide pos="1552"/>
        <p:guide pos="4879"/>
        <p:guide pos="5556"/>
        <p:guide pos="2235"/>
        <p:guide pos="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954" y="-78"/>
      </p:cViewPr>
      <p:guideLst>
        <p:guide orient="horz" pos="4525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18675" y="14093825"/>
            <a:ext cx="2635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  <a:cs typeface="+mn-cs"/>
              </a:defRPr>
            </a:lvl1pPr>
          </a:lstStyle>
          <a:p>
            <a:pPr>
              <a:defRPr/>
            </a:pPr>
            <a:fld id="{9D7D712E-ADEF-4817-B47D-041C3B6E313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77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6325" y="1074738"/>
            <a:ext cx="777875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4480E65-B870-426B-80D2-16787F9405A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946AC79A-B231-4C1A-AADF-9F6B72DFC7EB}" type="slidenum">
              <a:rPr lang="de-DE" smtClean="0">
                <a:cs typeface="Arial" charset="0"/>
              </a:rPr>
              <a:pPr defTabSz="1333500"/>
              <a:t>1</a:t>
            </a:fld>
            <a:endParaRPr lang="de-DE" smtClean="0">
              <a:cs typeface="Arial" charset="0"/>
            </a:endParaRPr>
          </a:p>
        </p:txBody>
      </p:sp>
      <p:sp>
        <p:nvSpPr>
          <p:cNvPr id="78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1074738"/>
            <a:ext cx="7778750" cy="5386387"/>
          </a:xfrm>
          <a:ln/>
        </p:spPr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6AD8E37-D1CB-4127-A87D-F12FA50AB35B}" type="slidenum">
              <a:rPr lang="de-DE" altLang="de-DE">
                <a:solidFill>
                  <a:prstClr val="white"/>
                </a:solidFill>
                <a:latin typeface="Times New Roman" pitchFamily="18" charset="0"/>
                <a:cs typeface="Segoe UI" pitchFamily="34" charset="0"/>
              </a:rPr>
              <a:pPr/>
              <a:t>12</a:t>
            </a:fld>
            <a:endParaRPr lang="de-DE" altLang="de-DE">
              <a:solidFill>
                <a:prstClr val="white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256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1127125"/>
            <a:ext cx="7639050" cy="5289550"/>
          </a:xfrm>
          <a:solidFill>
            <a:srgbClr val="FFFFFF"/>
          </a:solidFill>
          <a:ln/>
        </p:spPr>
      </p:sp>
      <p:sp>
        <p:nvSpPr>
          <p:cNvPr id="2560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325921" y="6867359"/>
            <a:ext cx="7277196" cy="6416082"/>
          </a:xfrm>
          <a:noFill/>
        </p:spPr>
        <p:txBody>
          <a:bodyPr lIns="0" tIns="0" rIns="0" bIns="0"/>
          <a:lstStyle/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Application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example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: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Climate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model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evaluation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With a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record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20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years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HOAPS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suitable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evaluate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climate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model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least on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climatological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scale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Here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takeo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results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from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MPI Earth System Model (MPI-ESM)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evaluate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using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HOAPS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data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set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observational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reference</a:t>
            </a: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two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types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experiments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(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simulations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)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that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evaluated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: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AMIP: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prescribed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SST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fields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 (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no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ocean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model,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oberved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SST)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Historical: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fully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coupled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(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ocean+atmosphere+land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model)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simulations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(1851-2005), GHG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emmisions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prescribed</a:t>
            </a: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evaluate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climate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means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(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based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on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monthly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mean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data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, t63 model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resolution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)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Key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question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: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Does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climate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model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correctly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reproduce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freshwater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flux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parameters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93FEC95-1399-4586-951C-804EFF47D3B2}" type="slidenum">
              <a:rPr lang="de-DE" altLang="de-DE">
                <a:solidFill>
                  <a:prstClr val="white"/>
                </a:solidFill>
                <a:latin typeface="Times New Roman" pitchFamily="18" charset="0"/>
                <a:cs typeface="Segoe UI" pitchFamily="34" charset="0"/>
              </a:rPr>
              <a:pPr/>
              <a:t>13</a:t>
            </a:fld>
            <a:endParaRPr lang="de-DE" altLang="de-DE">
              <a:solidFill>
                <a:prstClr val="white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266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1127125"/>
            <a:ext cx="7639050" cy="5289550"/>
          </a:xfrm>
          <a:solidFill>
            <a:srgbClr val="FFFFFF"/>
          </a:solidFill>
          <a:ln/>
        </p:spPr>
      </p:sp>
      <p:sp>
        <p:nvSpPr>
          <p:cNvPr id="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325921" y="6867359"/>
            <a:ext cx="7277196" cy="6416082"/>
          </a:xfr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  <a:defRPr/>
            </a:pPr>
            <a:r>
              <a:rPr lang="de-DE" altLang="de-DE" dirty="0" err="1" smtClean="0">
                <a:latin typeface="Arial" charset="0"/>
                <a:ea typeface="Microsoft YaHei" charset="-122"/>
              </a:rPr>
              <a:t>Results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for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precipitation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: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  <a:defRPr/>
            </a:pPr>
            <a:r>
              <a:rPr lang="de-DE" altLang="de-DE" dirty="0" smtClean="0">
                <a:latin typeface="Arial" charset="0"/>
                <a:ea typeface="Microsoft YaHei" charset="-122"/>
              </a:rPr>
              <a:t>On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left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hand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side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you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see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the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comparison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of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the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fully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coupled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historical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simulations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to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HOAPS.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  <a:defRPr/>
            </a:pPr>
            <a:r>
              <a:rPr lang="de-DE" altLang="de-DE" dirty="0" smtClean="0">
                <a:latin typeface="Arial" charset="0"/>
                <a:ea typeface="Microsoft YaHei" charset="-122"/>
              </a:rPr>
              <a:t>Large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biases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occur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over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the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inner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tropical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regions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,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partly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due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to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pattern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shifts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. </a:t>
            </a:r>
          </a:p>
          <a:p>
            <a:pPr marL="253626" indent="-253626">
              <a:spcBef>
                <a:spcPts val="666"/>
              </a:spcBef>
              <a:buFont typeface="Arial" panose="020B0604020202020204" pitchFamily="34" charset="0"/>
              <a:buChar char="•"/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  <a:defRPr/>
            </a:pPr>
            <a:r>
              <a:rPr lang="de-DE" altLang="de-DE" dirty="0" smtClean="0">
                <a:latin typeface="Arial" charset="0"/>
                <a:ea typeface="Microsoft YaHei" charset="-122"/>
              </a:rPr>
              <a:t>ITCZ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is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shifted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polewards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, </a:t>
            </a:r>
          </a:p>
          <a:p>
            <a:pPr marL="253626" indent="-253626">
              <a:spcBef>
                <a:spcPts val="666"/>
              </a:spcBef>
              <a:buFont typeface="Arial" panose="020B0604020202020204" pitchFamily="34" charset="0"/>
              <a:buChar char="•"/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  <a:defRPr/>
            </a:pPr>
            <a:r>
              <a:rPr lang="de-DE" altLang="de-DE" dirty="0" smtClean="0">
                <a:latin typeface="Arial" charset="0"/>
                <a:ea typeface="Microsoft YaHei" charset="-122"/>
              </a:rPr>
              <a:t>SPCZ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bended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northwards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,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too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zonally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oriented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.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Excessive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precip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in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tropical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atlantic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. Dry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bias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at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the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equator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  <a:defRPr/>
            </a:pPr>
            <a:endParaRPr lang="de-DE" altLang="de-DE" dirty="0" smtClean="0">
              <a:latin typeface="Arial" charset="0"/>
              <a:ea typeface="Microsoft YaHei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  <a:defRPr/>
            </a:pPr>
            <a:r>
              <a:rPr lang="de-DE" altLang="de-DE" dirty="0" err="1" smtClean="0">
                <a:latin typeface="Arial" charset="0"/>
                <a:ea typeface="Microsoft YaHei" charset="-122"/>
              </a:rPr>
              <a:t>Some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similar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features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in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the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comparison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with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AMIP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simulations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(SPCZ,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inner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tropics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), but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patterns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are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weaker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and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more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regional.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  <a:defRPr/>
            </a:pPr>
            <a:r>
              <a:rPr lang="de-DE" altLang="de-DE" dirty="0" err="1" smtClean="0">
                <a:latin typeface="Arial" charset="0"/>
                <a:ea typeface="Microsoft YaHei" charset="-122"/>
              </a:rPr>
              <a:t>Excessive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precipitation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in western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pacific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and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mosoon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region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around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indian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subcontinent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  <a:defRPr/>
            </a:pPr>
            <a:r>
              <a:rPr lang="de-DE" altLang="de-DE" dirty="0" smtClean="0">
                <a:latin typeface="Arial" charset="0"/>
                <a:ea typeface="Microsoft YaHei" charset="-122"/>
              </a:rPr>
              <a:t>(→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precip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patterns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driven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by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prescribed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SST)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  <a:defRPr/>
            </a:pPr>
            <a:endParaRPr lang="de-DE" altLang="de-DE" dirty="0" smtClean="0">
              <a:latin typeface="Arial" charset="0"/>
              <a:ea typeface="Microsoft YaHei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  <a:defRPr/>
            </a:pPr>
            <a:endParaRPr lang="de-DE" altLang="de-DE" dirty="0" smtClean="0">
              <a:latin typeface="Arial" charset="0"/>
              <a:ea typeface="Microsoft YaHei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  <a:defRPr/>
            </a:pPr>
            <a:r>
              <a:rPr lang="de-DE" altLang="de-DE" dirty="0" smtClean="0">
                <a:latin typeface="Arial" charset="0"/>
                <a:ea typeface="Microsoft YaHei" charset="-122"/>
              </a:rPr>
              <a:t>[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pattern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for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biases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in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historical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simulations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is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typical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for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many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models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] [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Biases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observed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in AMIP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simulations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exhibit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similarities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to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comarisons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with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 ERA </a:t>
            </a:r>
            <a:r>
              <a:rPr lang="de-DE" altLang="de-DE" dirty="0" err="1" smtClean="0">
                <a:latin typeface="Arial" charset="0"/>
                <a:ea typeface="Microsoft YaHei" charset="-122"/>
              </a:rPr>
              <a:t>interim</a:t>
            </a:r>
            <a:r>
              <a:rPr lang="de-DE" altLang="de-DE" dirty="0" smtClean="0">
                <a:latin typeface="Arial" charset="0"/>
                <a:ea typeface="Microsoft YaHei" charset="-122"/>
              </a:rPr>
              <a:t>]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  <a:defRPr/>
            </a:pPr>
            <a:endParaRPr lang="de-DE" altLang="de-DE" dirty="0" smtClean="0"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991F5A9-C536-462F-BE72-E03717484756}" type="slidenum">
              <a:rPr lang="de-DE" altLang="de-DE">
                <a:solidFill>
                  <a:prstClr val="white"/>
                </a:solidFill>
                <a:latin typeface="Times New Roman" pitchFamily="18" charset="0"/>
                <a:cs typeface="Segoe UI" pitchFamily="34" charset="0"/>
              </a:rPr>
              <a:pPr/>
              <a:t>14</a:t>
            </a:fld>
            <a:endParaRPr lang="de-DE" altLang="de-DE">
              <a:solidFill>
                <a:prstClr val="white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27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1127125"/>
            <a:ext cx="7639050" cy="5289550"/>
          </a:xfrm>
          <a:solidFill>
            <a:srgbClr val="FFFFFF"/>
          </a:solidFill>
          <a:ln/>
        </p:spPr>
      </p:sp>
      <p:sp>
        <p:nvSpPr>
          <p:cNvPr id="2765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325921" y="6867359"/>
            <a:ext cx="7277196" cy="6416082"/>
          </a:xfrm>
          <a:noFill/>
        </p:spPr>
        <p:txBody>
          <a:bodyPr lIns="0" tIns="0" rIns="0" bIns="0"/>
          <a:lstStyle/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Comparisons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for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evaporation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parameter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: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Overall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smaller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deviations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compared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precip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Distinct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regional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patterns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comparison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coupled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model (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left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)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with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HOAPS. 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Prominent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feature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negative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bias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North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Atlantic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due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low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bias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SST in model.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Strong positive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biases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easten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tropical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atlantic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For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AMIP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more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general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positive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bias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evident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particularly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ITCZ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region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boundaries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tropics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around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30°N/S.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CD55B0D-5878-4991-9BF8-98FB32D4962D}" type="slidenum">
              <a:rPr lang="de-DE" altLang="de-DE">
                <a:solidFill>
                  <a:prstClr val="white"/>
                </a:solidFill>
                <a:latin typeface="Times New Roman" pitchFamily="18" charset="0"/>
                <a:cs typeface="Segoe UI" pitchFamily="34" charset="0"/>
              </a:rPr>
              <a:pPr/>
              <a:t>15</a:t>
            </a:fld>
            <a:endParaRPr lang="de-DE" altLang="de-DE">
              <a:solidFill>
                <a:prstClr val="white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286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1127125"/>
            <a:ext cx="7639050" cy="5289550"/>
          </a:xfrm>
          <a:solidFill>
            <a:srgbClr val="FFFFFF"/>
          </a:solidFill>
          <a:ln/>
        </p:spPr>
      </p:sp>
      <p:sp>
        <p:nvSpPr>
          <p:cNvPr id="2867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325921" y="6867359"/>
            <a:ext cx="7277196" cy="6416082"/>
          </a:xfrm>
          <a:noFill/>
        </p:spPr>
        <p:txBody>
          <a:bodyPr lIns="0" tIns="0" rIns="0" bIns="0"/>
          <a:lstStyle/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How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individual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biases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evaporation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precip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parameter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reflected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Freshwater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flux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(E minus P)?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Blue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mean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model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exhibits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too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large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flux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water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from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atmosphere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into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ocean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compared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HOAPS;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atmosphere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gains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more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water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from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ocean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than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estimated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from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HOAPS.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Biases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freshwater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flux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dominated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strong regional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deviations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precip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patterns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Historical: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Biases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SPCZ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region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over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kuroshio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/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gulf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strem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amplified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(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positiy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evap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bias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negative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precip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bias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)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along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equator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central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pacific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biases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cancel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each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other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out (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low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bias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precip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&amp;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evap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)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AMIP: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biases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also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dominated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precipparamter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,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similar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amplifications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for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historical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simulations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BF11AB0-C63C-458C-81FF-2E0B5E83BF3F}" type="slidenum">
              <a:rPr lang="de-DE" altLang="de-DE">
                <a:solidFill>
                  <a:prstClr val="white"/>
                </a:solidFill>
                <a:latin typeface="Times New Roman" pitchFamily="18" charset="0"/>
                <a:cs typeface="Segoe UI" pitchFamily="34" charset="0"/>
              </a:rPr>
              <a:pPr/>
              <a:t>16</a:t>
            </a:fld>
            <a:endParaRPr lang="de-DE" altLang="de-DE">
              <a:solidFill>
                <a:prstClr val="white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1127125"/>
            <a:ext cx="7639050" cy="5289550"/>
          </a:xfrm>
          <a:solidFill>
            <a:srgbClr val="FFFFFF"/>
          </a:solidFill>
          <a:ln/>
        </p:spPr>
      </p:sp>
      <p:sp>
        <p:nvSpPr>
          <p:cNvPr id="297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325921" y="6867359"/>
            <a:ext cx="7277196" cy="6416082"/>
          </a:xfrm>
          <a:noFill/>
        </p:spPr>
        <p:txBody>
          <a:bodyPr lIns="0" tIns="0" rIns="0" bIns="0"/>
          <a:lstStyle/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Can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see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observed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biases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also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other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parameters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compared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independent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observational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data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.?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One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particular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paramter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that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directly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affected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ocean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surface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freshwater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flux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sea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surface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salinity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(SSS).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now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compare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biases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freshwater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flux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biases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simulated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salinity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coupled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model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can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see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similar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patterns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particularly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Atlantic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also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tropical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pacific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Particularly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Atlantic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,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observed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iases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may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influnece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proper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simulation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oceanic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circulation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,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particulalry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meriodional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overturning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cirulation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(MOC).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D33DE81-4FFF-4541-BB3E-AD3A4186CCA6}" type="slidenum">
              <a:rPr lang="de-DE" altLang="de-DE">
                <a:solidFill>
                  <a:prstClr val="white"/>
                </a:solidFill>
                <a:latin typeface="Times New Roman" pitchFamily="18" charset="0"/>
                <a:cs typeface="Segoe UI" pitchFamily="34" charset="0"/>
              </a:rPr>
              <a:pPr/>
              <a:t>17</a:t>
            </a:fld>
            <a:endParaRPr lang="de-DE" altLang="de-DE">
              <a:solidFill>
                <a:prstClr val="white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1127125"/>
            <a:ext cx="7639050" cy="5289550"/>
          </a:xfrm>
          <a:solidFill>
            <a:srgbClr val="FFFFFF"/>
          </a:solidFill>
          <a:ln/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325921" y="6867359"/>
            <a:ext cx="7277196" cy="6416082"/>
          </a:xfrm>
          <a:noFill/>
        </p:spPr>
        <p:txBody>
          <a:bodyPr wrap="none" anchor="ctr"/>
          <a:lstStyle/>
          <a:p>
            <a:endParaRPr lang="de-DE" alt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2791"/>
            <a:fld id="{1648D202-3E02-4742-973D-CD833CA6F9ED}" type="slidenum">
              <a:rPr lang="de-DE" smtClean="0">
                <a:solidFill>
                  <a:srgbClr val="FFFFFF"/>
                </a:solidFill>
              </a:rPr>
              <a:pPr defTabSz="1332791"/>
              <a:t>4</a:t>
            </a:fld>
            <a:endParaRPr lang="de-DE" dirty="0" smtClean="0">
              <a:solidFill>
                <a:srgbClr val="FFFFFF"/>
              </a:solidFill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1069975"/>
            <a:ext cx="7785100" cy="5391150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641" y="6819088"/>
            <a:ext cx="7286121" cy="647239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1328101">
              <a:defRPr/>
            </a:pPr>
            <a:r>
              <a:rPr lang="en-GB" dirty="0" smtClean="0"/>
              <a:t>This slide is introducing that EUMETSAT</a:t>
            </a:r>
            <a:r>
              <a:rPr lang="en-GB" baseline="0" dirty="0" smtClean="0"/>
              <a:t> is not only the CAF but is actually coordinating the CDR generation process across the whole ground segment.</a:t>
            </a:r>
            <a:endParaRPr lang="en-GB" dirty="0" smtClean="0"/>
          </a:p>
          <a:p>
            <a:pPr defTabSz="1328101">
              <a:defRPr/>
            </a:pPr>
            <a:endParaRPr lang="en-GB" dirty="0" smtClean="0"/>
          </a:p>
          <a:p>
            <a:pPr defTabSz="1328101">
              <a:defRPr/>
            </a:pPr>
            <a:r>
              <a:rPr lang="en-GB" dirty="0" smtClean="0"/>
              <a:t>Establishment of strong collaboration on CDR generation between CAF and the SAF network in CDOP-2;</a:t>
            </a:r>
          </a:p>
          <a:p>
            <a:r>
              <a:rPr lang="en-GB" i="1" dirty="0" smtClean="0"/>
              <a:t>Working Group on Data Set Generation Through Reprocessing</a:t>
            </a:r>
          </a:p>
          <a:p>
            <a:endParaRPr lang="en-GB" i="1" dirty="0" smtClean="0"/>
          </a:p>
          <a:p>
            <a:r>
              <a:rPr lang="en-GB" i="1" dirty="0" smtClean="0"/>
              <a:t>All partners the CAF and the SAF have strong collaborations</a:t>
            </a:r>
            <a:r>
              <a:rPr lang="en-GB" i="1" baseline="0" dirty="0" smtClean="0"/>
              <a:t> with science institutions across Europe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AE8022-301E-48AE-96DD-C85A57BEA801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6325" y="1074738"/>
            <a:ext cx="7778750" cy="5386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sz="1200" b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Fig. 5. (left) GSA black-sky albedo spatial composite (0.25° resolution) product proof of concept for the period 1–10 May 2001. The albedo estimated in the satellite SSR is converted into a broadband (0.3–3.0 </a:t>
            </a:r>
            <a:r>
              <a:rPr lang="en-IE" sz="1200" b="0" i="1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μm) </a:t>
            </a:r>
            <a:r>
              <a:rPr lang="en-IE" sz="1200" b="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value. The albedo values are averaged in overlapping areas using the estimated retrieval error as weight. White regions are incomplete coverage due to sampling or cloudiness. (right) MODIS black-sky albedo (MCD43C3, data available at https://lpdaac.usgs.gov/products/modis_products_table) for the period 1–16 May 2001 (0.05° spatial resolution, broadband 0.3–5.0 μm). In this map at least 75% of the albedo values are estimated through a full inversion and for a maximum of 25%, information is used from an archetypal BRDF database.</a:t>
            </a:r>
            <a:endParaRPr lang="en-GB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0E65-B870-426B-80D2-16787F9405A3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1074738"/>
            <a:ext cx="7778750" cy="5386387"/>
          </a:xfrm>
          <a:ln/>
        </p:spPr>
      </p:sp>
      <p:sp>
        <p:nvSpPr>
          <p:cNvPr id="782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DHR: </a:t>
            </a:r>
            <a:r>
              <a:rPr lang="fr-FR" dirty="0" err="1" smtClean="0"/>
              <a:t>Directional</a:t>
            </a:r>
            <a:r>
              <a:rPr lang="fr-FR" dirty="0" smtClean="0"/>
              <a:t> </a:t>
            </a:r>
            <a:r>
              <a:rPr lang="fr-FR" dirty="0" err="1" smtClean="0"/>
              <a:t>Hemispherical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Reflectance</a:t>
            </a:r>
            <a:endParaRPr lang="fr-FR" baseline="0" dirty="0" smtClean="0"/>
          </a:p>
          <a:p>
            <a:r>
              <a:rPr lang="fr-FR" baseline="0" dirty="0" err="1" smtClean="0"/>
              <a:t>BHRiso</a:t>
            </a:r>
            <a:r>
              <a:rPr lang="fr-FR" baseline="0" dirty="0" smtClean="0"/>
              <a:t>: Bi-</a:t>
            </a:r>
            <a:r>
              <a:rPr lang="fr-FR" baseline="0" dirty="0" err="1" smtClean="0"/>
              <a:t>hemispherical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Reflectance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isotropic</a:t>
            </a:r>
            <a:endParaRPr lang="fr-FR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err="1" smtClean="0"/>
              <a:t>fdir</a:t>
            </a:r>
            <a:r>
              <a:rPr lang="fr-FR" baseline="0" dirty="0" smtClean="0"/>
              <a:t>: fraction of direct radiation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err="1" smtClean="0"/>
              <a:t>fdiff</a:t>
            </a:r>
            <a:r>
              <a:rPr lang="fr-FR" baseline="0" dirty="0" smtClean="0"/>
              <a:t>: fraction of diffuse radiation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baseline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  <a:p>
            <a:endParaRPr lang="fr-FR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E0645F-D8CF-4C14-AC91-D60FA5ADA3C2}" type="slidenum">
              <a:rPr lang="de-DE">
                <a:solidFill>
                  <a:prstClr val="black"/>
                </a:solidFill>
              </a:rPr>
              <a:pPr/>
              <a:t>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1077913"/>
            <a:ext cx="7778750" cy="5386387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138811" tIns="69406" rIns="138811" bIns="69406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19A1495-7A2A-47E0-ABC5-674488861518}" type="slidenum">
              <a:rPr lang="de-DE" altLang="de-DE">
                <a:solidFill>
                  <a:prstClr val="white"/>
                </a:solidFill>
                <a:latin typeface="Times New Roman" pitchFamily="18" charset="0"/>
                <a:cs typeface="Segoe UI" pitchFamily="34" charset="0"/>
              </a:rPr>
              <a:pPr/>
              <a:t>9</a:t>
            </a:fld>
            <a:endParaRPr lang="de-DE" altLang="de-DE">
              <a:solidFill>
                <a:prstClr val="white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1127125"/>
            <a:ext cx="7639050" cy="5289550"/>
          </a:xfrm>
          <a:solidFill>
            <a:srgbClr val="FFFFFF"/>
          </a:solidFill>
          <a:ln/>
        </p:spPr>
      </p:sp>
      <p:sp>
        <p:nvSpPr>
          <p:cNvPr id="2150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325921" y="6867359"/>
            <a:ext cx="7277196" cy="6416082"/>
          </a:xfrm>
          <a:noFill/>
        </p:spPr>
        <p:txBody>
          <a:bodyPr lIns="0" tIns="0" rIns="0" bIns="0"/>
          <a:lstStyle/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HOAPS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stands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for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Hamburg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Ocean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Atmosphere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…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climatology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water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cycle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parameters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over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ocean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particular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derive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precipitation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evaporation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residuum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both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,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surface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freshwater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flux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The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latest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release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,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version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3.2,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first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release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through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CM SAF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has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been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done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cooperation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with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MPI-Met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University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Habmurg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where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data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set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was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originally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developed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With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transistion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from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research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environment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 operational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environment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deliver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sustained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development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path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comprehensive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documenttation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Several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data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products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available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...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Data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available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from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these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websites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47895CF-91E7-4EB6-9C75-EAF77FC39EEC}" type="slidenum">
              <a:rPr lang="de-DE" altLang="de-DE">
                <a:solidFill>
                  <a:prstClr val="white"/>
                </a:solidFill>
                <a:latin typeface="Times New Roman" pitchFamily="18" charset="0"/>
                <a:cs typeface="Segoe UI" pitchFamily="34" charset="0"/>
              </a:rPr>
              <a:pPr/>
              <a:t>10</a:t>
            </a:fld>
            <a:endParaRPr lang="de-DE" altLang="de-DE">
              <a:solidFill>
                <a:prstClr val="white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1127125"/>
            <a:ext cx="7639050" cy="5289550"/>
          </a:xfrm>
          <a:solidFill>
            <a:srgbClr val="FFFFFF"/>
          </a:solidFill>
          <a:ln/>
        </p:spPr>
      </p:sp>
      <p:sp>
        <p:nvSpPr>
          <p:cNvPr id="2253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325921" y="6867360"/>
            <a:ext cx="7277196" cy="7271871"/>
          </a:xfrm>
          <a:noFill/>
        </p:spPr>
        <p:txBody>
          <a:bodyPr lIns="0" tIns="0" rIns="0" bIns="0"/>
          <a:lstStyle/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Some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more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details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on HOAPS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Data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set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derived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from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SSM/I passive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microwave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radiometers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on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board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 DMSP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satellites</a:t>
            </a: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Particulalry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important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for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climatological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data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set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accurate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calibration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long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term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stability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input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data</a:t>
            </a: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CM SAF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produces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its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own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homogenized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SSM/I FCDR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including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careful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inercalibration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data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set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also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available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 separate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data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product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For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HOAPS 3.2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processed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entire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SSM/I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record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that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usable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for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climate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applications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covers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year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1987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2008.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The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precipiatation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parametr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derived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with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neural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network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algorithm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directly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from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SSM/I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input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data</a:t>
            </a: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Evaporation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estimated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through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bulk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approach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(COARE,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Fariall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).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retrieve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evaporation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with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approach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need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near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surface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Wind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speed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(U)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humidity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difference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(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qs-qa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),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which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can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derived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from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satellite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measurements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 The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transfer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Coefficient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parameterized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using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COARE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algorithm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 As an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ancillary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parameter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also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need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SST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from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which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qs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calculated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endParaRPr lang="de-DE" altLang="de-DE" dirty="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9F1F36B-BB3E-457A-AEEC-A68F17F8C1D6}" type="slidenum">
              <a:rPr lang="de-DE" altLang="de-DE">
                <a:solidFill>
                  <a:prstClr val="white"/>
                </a:solidFill>
                <a:latin typeface="Times New Roman" pitchFamily="18" charset="0"/>
                <a:cs typeface="Segoe UI" pitchFamily="34" charset="0"/>
              </a:rPr>
              <a:pPr/>
              <a:t>11</a:t>
            </a:fld>
            <a:endParaRPr lang="de-DE" altLang="de-DE">
              <a:solidFill>
                <a:prstClr val="white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245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1127125"/>
            <a:ext cx="7639050" cy="5289550"/>
          </a:xfrm>
          <a:solidFill>
            <a:srgbClr val="FFFFFF"/>
          </a:solidFill>
          <a:ln/>
        </p:spPr>
      </p:sp>
      <p:sp>
        <p:nvSpPr>
          <p:cNvPr id="2458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325921" y="6867359"/>
            <a:ext cx="7277196" cy="6416082"/>
          </a:xfrm>
          <a:noFill/>
        </p:spPr>
        <p:txBody>
          <a:bodyPr lIns="0" tIns="0" rIns="0" bIns="0"/>
          <a:lstStyle/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Climate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mean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(1988-2008)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resulting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HOAPS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parameters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Maxima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tropical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regions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over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storm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tracks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evident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for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precip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 Also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regions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with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almost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no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rain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eastern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atlantic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pacific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(so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called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oceanic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deserts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)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Evaporation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has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its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maximum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all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over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subtropical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regions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and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western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boundary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currents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globally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largest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values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occur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over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gulf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stream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(large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gradients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).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However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major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uptake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freshwater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from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ocean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into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atmosphere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occurs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tropical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regions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also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evodent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from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climate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mean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freshwater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flux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Where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colored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regions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indicate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a positive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flux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freshwater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from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ocean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into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atmosphere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blue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colored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regions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atmosphere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loses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freshwater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ocean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  <a:p>
            <a:pPr>
              <a:spcBef>
                <a:spcPts val="666"/>
              </a:spcBef>
              <a:tabLst>
                <a:tab pos="0" algn="l"/>
                <a:tab pos="1352672" algn="l"/>
                <a:tab pos="2705344" algn="l"/>
                <a:tab pos="4058016" algn="l"/>
                <a:tab pos="5410688" algn="l"/>
                <a:tab pos="6763360" algn="l"/>
                <a:tab pos="8116032" algn="l"/>
                <a:tab pos="9468703" algn="l"/>
                <a:tab pos="10821375" algn="l"/>
                <a:tab pos="12174047" algn="l"/>
                <a:tab pos="13526719" algn="l"/>
                <a:tab pos="14879391" algn="l"/>
              </a:tabLst>
            </a:pP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The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pattern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freshwater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flux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illustrates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lateral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transport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water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in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the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atmosphere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from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evaporation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maxima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to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regions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of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 strong </a:t>
            </a:r>
            <a:r>
              <a:rPr lang="de-DE" altLang="de-DE" dirty="0" err="1" smtClean="0">
                <a:latin typeface="Arial" pitchFamily="34" charset="0"/>
                <a:ea typeface="Microsoft YaHei" pitchFamily="34" charset="-122"/>
              </a:rPr>
              <a:t>precip</a:t>
            </a:r>
            <a:r>
              <a:rPr lang="de-DE" altLang="de-DE" dirty="0" smtClean="0">
                <a:latin typeface="Arial" pitchFamily="34" charset="0"/>
                <a:ea typeface="Microsoft YaHei" pitchFamily="34" charset="-122"/>
              </a:rPr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 bwMode="ltGray">
      <p:bgPr>
        <a:blipFill dpi="0" rotWithShape="0">
          <a:blip r:embed="rId3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52"/>
          <p:cNvGrpSpPr>
            <a:grpSpLocks/>
          </p:cNvGrpSpPr>
          <p:nvPr userDrawn="1"/>
        </p:nvGrpSpPr>
        <p:grpSpPr bwMode="auto">
          <a:xfrm>
            <a:off x="369888" y="6637344"/>
            <a:ext cx="6754812" cy="111125"/>
            <a:chOff x="369888" y="6619868"/>
            <a:chExt cx="7870825" cy="128587"/>
          </a:xfrm>
        </p:grpSpPr>
        <p:grpSp>
          <p:nvGrpSpPr>
            <p:cNvPr id="4" name="Group 4"/>
            <p:cNvGrpSpPr>
              <a:grpSpLocks/>
            </p:cNvGrpSpPr>
            <p:nvPr userDrawn="1"/>
          </p:nvGrpSpPr>
          <p:grpSpPr bwMode="auto">
            <a:xfrm>
              <a:off x="5791059" y="6619868"/>
              <a:ext cx="192235" cy="12702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3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3" y="1087"/>
                <a:ext cx="238" cy="54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3" y="1197"/>
                <a:ext cx="238" cy="52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3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8" y="1132"/>
                <a:ext cx="71" cy="84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1"/>
                <a:ext cx="5" cy="47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8" y="1150"/>
                <a:ext cx="32" cy="5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5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7" y="1181"/>
                <a:ext cx="55" cy="33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8" y="1132"/>
                <a:ext cx="71" cy="84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5" name="Group 16"/>
            <p:cNvGrpSpPr>
              <a:grpSpLocks/>
            </p:cNvGrpSpPr>
            <p:nvPr userDrawn="1"/>
          </p:nvGrpSpPr>
          <p:grpSpPr bwMode="auto">
            <a:xfrm>
              <a:off x="1849301" y="6619868"/>
              <a:ext cx="190640" cy="123854"/>
              <a:chOff x="1116" y="1646"/>
              <a:chExt cx="245" cy="151"/>
            </a:xfrm>
          </p:grpSpPr>
          <p:sp>
            <p:nvSpPr>
              <p:cNvPr id="230" name="Freeform 17"/>
              <p:cNvSpPr>
                <a:spLocks/>
              </p:cNvSpPr>
              <p:nvPr/>
            </p:nvSpPr>
            <p:spPr bwMode="auto">
              <a:xfrm>
                <a:off x="1117" y="1646"/>
                <a:ext cx="245" cy="15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31" name="Freeform 18"/>
              <p:cNvSpPr>
                <a:spLocks/>
              </p:cNvSpPr>
              <p:nvPr/>
            </p:nvSpPr>
            <p:spPr bwMode="auto">
              <a:xfrm>
                <a:off x="1117" y="1646"/>
                <a:ext cx="245" cy="15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32" name="Freeform 19"/>
              <p:cNvSpPr>
                <a:spLocks/>
              </p:cNvSpPr>
              <p:nvPr/>
            </p:nvSpPr>
            <p:spPr bwMode="auto">
              <a:xfrm>
                <a:off x="1117" y="1646"/>
                <a:ext cx="245" cy="150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6" name="Group 20"/>
            <p:cNvGrpSpPr>
              <a:grpSpLocks/>
            </p:cNvGrpSpPr>
            <p:nvPr userDrawn="1"/>
          </p:nvGrpSpPr>
          <p:grpSpPr bwMode="auto">
            <a:xfrm>
              <a:off x="3582869" y="6619868"/>
              <a:ext cx="190266" cy="122251"/>
              <a:chOff x="1117" y="2897"/>
              <a:chExt cx="243" cy="157"/>
            </a:xfrm>
          </p:grpSpPr>
          <p:sp>
            <p:nvSpPr>
              <p:cNvPr id="226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8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27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8" cy="158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28" name="Freeform 23"/>
              <p:cNvSpPr>
                <a:spLocks/>
              </p:cNvSpPr>
              <p:nvPr/>
            </p:nvSpPr>
            <p:spPr bwMode="auto">
              <a:xfrm>
                <a:off x="1278" y="2897"/>
                <a:ext cx="83" cy="158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29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8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7" name="Group 25"/>
            <p:cNvGrpSpPr>
              <a:grpSpLocks/>
            </p:cNvGrpSpPr>
            <p:nvPr userDrawn="1"/>
          </p:nvGrpSpPr>
          <p:grpSpPr bwMode="auto">
            <a:xfrm>
              <a:off x="3337148" y="6619868"/>
              <a:ext cx="190266" cy="122251"/>
              <a:chOff x="1118" y="2646"/>
              <a:chExt cx="243" cy="157"/>
            </a:xfrm>
          </p:grpSpPr>
          <p:sp>
            <p:nvSpPr>
              <p:cNvPr id="222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8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23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8" cy="158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24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8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25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8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9" name="Group 30"/>
            <p:cNvGrpSpPr>
              <a:grpSpLocks/>
            </p:cNvGrpSpPr>
            <p:nvPr userDrawn="1"/>
          </p:nvGrpSpPr>
          <p:grpSpPr bwMode="auto">
            <a:xfrm>
              <a:off x="2341600" y="6619868"/>
              <a:ext cx="190266" cy="121877"/>
              <a:chOff x="1117" y="2143"/>
              <a:chExt cx="243" cy="155"/>
            </a:xfrm>
          </p:grpSpPr>
          <p:sp>
            <p:nvSpPr>
              <p:cNvPr id="218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4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19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49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20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49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21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4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10" name="Group 35"/>
            <p:cNvGrpSpPr>
              <a:grpSpLocks/>
            </p:cNvGrpSpPr>
            <p:nvPr userDrawn="1"/>
          </p:nvGrpSpPr>
          <p:grpSpPr bwMode="auto">
            <a:xfrm>
              <a:off x="2095245" y="6619868"/>
              <a:ext cx="190266" cy="121877"/>
              <a:chOff x="1117" y="1892"/>
              <a:chExt cx="243" cy="155"/>
            </a:xfrm>
          </p:grpSpPr>
          <p:sp>
            <p:nvSpPr>
              <p:cNvPr id="214" name="Freeform 36"/>
              <p:cNvSpPr>
                <a:spLocks/>
              </p:cNvSpPr>
              <p:nvPr/>
            </p:nvSpPr>
            <p:spPr bwMode="auto">
              <a:xfrm>
                <a:off x="1118" y="1892"/>
                <a:ext cx="243" cy="154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15" name="Freeform 37"/>
              <p:cNvSpPr>
                <a:spLocks/>
              </p:cNvSpPr>
              <p:nvPr/>
            </p:nvSpPr>
            <p:spPr bwMode="auto">
              <a:xfrm>
                <a:off x="1118" y="1892"/>
                <a:ext cx="78" cy="154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16" name="Freeform 38"/>
              <p:cNvSpPr>
                <a:spLocks/>
              </p:cNvSpPr>
              <p:nvPr/>
            </p:nvSpPr>
            <p:spPr bwMode="auto">
              <a:xfrm>
                <a:off x="1278" y="1892"/>
                <a:ext cx="83" cy="154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17" name="Freeform 39"/>
              <p:cNvSpPr>
                <a:spLocks/>
              </p:cNvSpPr>
              <p:nvPr/>
            </p:nvSpPr>
            <p:spPr bwMode="auto">
              <a:xfrm>
                <a:off x="1118" y="1892"/>
                <a:ext cx="243" cy="154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11" name="Group 255"/>
            <p:cNvGrpSpPr>
              <a:grpSpLocks/>
            </p:cNvGrpSpPr>
            <p:nvPr userDrawn="1"/>
          </p:nvGrpSpPr>
          <p:grpSpPr bwMode="auto">
            <a:xfrm>
              <a:off x="1357313" y="6619868"/>
              <a:ext cx="190500" cy="123825"/>
              <a:chOff x="7106991" y="2034190"/>
              <a:chExt cx="255683" cy="163929"/>
            </a:xfrm>
          </p:grpSpPr>
          <p:sp>
            <p:nvSpPr>
              <p:cNvPr id="212" name="Freeform 41"/>
              <p:cNvSpPr>
                <a:spLocks/>
              </p:cNvSpPr>
              <p:nvPr/>
            </p:nvSpPr>
            <p:spPr bwMode="auto">
              <a:xfrm>
                <a:off x="7107473" y="2034190"/>
                <a:ext cx="255719" cy="162936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13" name="Freeform 42"/>
              <p:cNvSpPr>
                <a:spLocks/>
              </p:cNvSpPr>
              <p:nvPr userDrawn="1"/>
            </p:nvSpPr>
            <p:spPr bwMode="auto">
              <a:xfrm>
                <a:off x="7107473" y="2034190"/>
                <a:ext cx="255719" cy="160505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12" name="Group 254"/>
            <p:cNvGrpSpPr>
              <a:grpSpLocks/>
            </p:cNvGrpSpPr>
            <p:nvPr userDrawn="1"/>
          </p:nvGrpSpPr>
          <p:grpSpPr bwMode="auto">
            <a:xfrm>
              <a:off x="615950" y="6619868"/>
              <a:ext cx="190500" cy="128587"/>
              <a:chOff x="6341261" y="2034186"/>
              <a:chExt cx="254095" cy="170190"/>
            </a:xfrm>
          </p:grpSpPr>
          <p:sp>
            <p:nvSpPr>
              <p:cNvPr id="209" name="Freeform 211"/>
              <p:cNvSpPr>
                <a:spLocks/>
              </p:cNvSpPr>
              <p:nvPr/>
            </p:nvSpPr>
            <p:spPr bwMode="auto">
              <a:xfrm>
                <a:off x="6341205" y="2034186"/>
                <a:ext cx="254132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10" name="Freeform 212"/>
              <p:cNvSpPr>
                <a:spLocks/>
              </p:cNvSpPr>
              <p:nvPr/>
            </p:nvSpPr>
            <p:spPr bwMode="auto">
              <a:xfrm>
                <a:off x="6341205" y="2034186"/>
                <a:ext cx="81422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11" name="Freeform 213"/>
              <p:cNvSpPr>
                <a:spLocks/>
              </p:cNvSpPr>
              <p:nvPr/>
            </p:nvSpPr>
            <p:spPr bwMode="auto">
              <a:xfrm>
                <a:off x="6508981" y="2034186"/>
                <a:ext cx="86356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13" name="Group 49"/>
            <p:cNvGrpSpPr>
              <a:grpSpLocks/>
            </p:cNvGrpSpPr>
            <p:nvPr userDrawn="1"/>
          </p:nvGrpSpPr>
          <p:grpSpPr bwMode="auto">
            <a:xfrm>
              <a:off x="369888" y="6619868"/>
              <a:ext cx="190640" cy="123854"/>
              <a:chOff x="529" y="1166"/>
              <a:chExt cx="245" cy="157"/>
            </a:xfrm>
          </p:grpSpPr>
          <p:sp>
            <p:nvSpPr>
              <p:cNvPr id="205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49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06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49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07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49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08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4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14" name="Group 54"/>
            <p:cNvGrpSpPr>
              <a:grpSpLocks/>
            </p:cNvGrpSpPr>
            <p:nvPr userDrawn="1"/>
          </p:nvGrpSpPr>
          <p:grpSpPr bwMode="auto">
            <a:xfrm>
              <a:off x="2587952" y="6619868"/>
              <a:ext cx="191832" cy="123854"/>
              <a:chOff x="1117" y="2394"/>
              <a:chExt cx="245" cy="157"/>
            </a:xfrm>
          </p:grpSpPr>
          <p:sp>
            <p:nvSpPr>
              <p:cNvPr id="194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6" cy="156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95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3" cy="35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96" name="Freeform 57"/>
              <p:cNvSpPr>
                <a:spLocks/>
              </p:cNvSpPr>
              <p:nvPr/>
            </p:nvSpPr>
            <p:spPr bwMode="auto">
              <a:xfrm>
                <a:off x="1117" y="2443"/>
                <a:ext cx="33" cy="35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97" name="Freeform 58"/>
              <p:cNvSpPr>
                <a:spLocks/>
              </p:cNvSpPr>
              <p:nvPr/>
            </p:nvSpPr>
            <p:spPr bwMode="auto">
              <a:xfrm>
                <a:off x="1176" y="2394"/>
                <a:ext cx="21" cy="35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98" name="Freeform 59"/>
              <p:cNvSpPr>
                <a:spLocks/>
              </p:cNvSpPr>
              <p:nvPr/>
            </p:nvSpPr>
            <p:spPr bwMode="auto">
              <a:xfrm>
                <a:off x="1176" y="2443"/>
                <a:ext cx="21" cy="35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99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6" cy="14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00" name="Freeform 61"/>
              <p:cNvSpPr>
                <a:spLocks/>
              </p:cNvSpPr>
              <p:nvPr/>
            </p:nvSpPr>
            <p:spPr bwMode="auto">
              <a:xfrm>
                <a:off x="1117" y="2534"/>
                <a:ext cx="246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01" name="Freeform 62"/>
              <p:cNvSpPr>
                <a:spLocks/>
              </p:cNvSpPr>
              <p:nvPr/>
            </p:nvSpPr>
            <p:spPr bwMode="auto">
              <a:xfrm>
                <a:off x="1211" y="2429"/>
                <a:ext cx="151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02" name="Freeform 63"/>
              <p:cNvSpPr>
                <a:spLocks/>
              </p:cNvSpPr>
              <p:nvPr/>
            </p:nvSpPr>
            <p:spPr bwMode="auto">
              <a:xfrm>
                <a:off x="1211" y="2394"/>
                <a:ext cx="151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03" name="Freeform 64"/>
              <p:cNvSpPr>
                <a:spLocks/>
              </p:cNvSpPr>
              <p:nvPr/>
            </p:nvSpPr>
            <p:spPr bwMode="auto">
              <a:xfrm>
                <a:off x="1211" y="2459"/>
                <a:ext cx="151" cy="19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204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6" cy="156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15" name="Group 66"/>
            <p:cNvGrpSpPr>
              <a:grpSpLocks/>
            </p:cNvGrpSpPr>
            <p:nvPr userDrawn="1"/>
          </p:nvGrpSpPr>
          <p:grpSpPr bwMode="auto">
            <a:xfrm>
              <a:off x="7266065" y="6619868"/>
              <a:ext cx="193805" cy="122665"/>
              <a:chOff x="1592" y="2897"/>
              <a:chExt cx="247" cy="156"/>
            </a:xfrm>
          </p:grpSpPr>
          <p:sp>
            <p:nvSpPr>
              <p:cNvPr id="179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8" cy="157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80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8" cy="157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81" name="Freeform 69"/>
              <p:cNvSpPr>
                <a:spLocks/>
              </p:cNvSpPr>
              <p:nvPr/>
            </p:nvSpPr>
            <p:spPr bwMode="auto">
              <a:xfrm>
                <a:off x="1743" y="2897"/>
                <a:ext cx="66" cy="49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82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83" name="Freeform 71"/>
              <p:cNvSpPr>
                <a:spLocks/>
              </p:cNvSpPr>
              <p:nvPr/>
            </p:nvSpPr>
            <p:spPr bwMode="auto">
              <a:xfrm>
                <a:off x="1743" y="2897"/>
                <a:ext cx="97" cy="56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84" name="Freeform 72"/>
              <p:cNvSpPr>
                <a:spLocks/>
              </p:cNvSpPr>
              <p:nvPr/>
            </p:nvSpPr>
            <p:spPr bwMode="auto">
              <a:xfrm>
                <a:off x="1615" y="2897"/>
                <a:ext cx="78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85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86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4" cy="56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87" name="Freeform 75"/>
              <p:cNvSpPr>
                <a:spLocks/>
              </p:cNvSpPr>
              <p:nvPr/>
            </p:nvSpPr>
            <p:spPr bwMode="auto">
              <a:xfrm>
                <a:off x="1743" y="3009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88" name="Freeform 76"/>
              <p:cNvSpPr>
                <a:spLocks/>
              </p:cNvSpPr>
              <p:nvPr/>
            </p:nvSpPr>
            <p:spPr bwMode="auto">
              <a:xfrm>
                <a:off x="1778" y="2997"/>
                <a:ext cx="61" cy="40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89" name="Freeform 77"/>
              <p:cNvSpPr>
                <a:spLocks/>
              </p:cNvSpPr>
              <p:nvPr/>
            </p:nvSpPr>
            <p:spPr bwMode="auto">
              <a:xfrm>
                <a:off x="1754" y="2997"/>
                <a:ext cx="85" cy="56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90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1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91" name="Freeform 79"/>
              <p:cNvSpPr>
                <a:spLocks/>
              </p:cNvSpPr>
              <p:nvPr/>
            </p:nvSpPr>
            <p:spPr bwMode="auto">
              <a:xfrm>
                <a:off x="1592" y="2997"/>
                <a:ext cx="54" cy="40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92" name="Freeform 80"/>
              <p:cNvSpPr>
                <a:spLocks/>
              </p:cNvSpPr>
              <p:nvPr/>
            </p:nvSpPr>
            <p:spPr bwMode="auto">
              <a:xfrm>
                <a:off x="1599" y="2997"/>
                <a:ext cx="94" cy="56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93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8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16" name="Group 82"/>
            <p:cNvGrpSpPr>
              <a:grpSpLocks/>
            </p:cNvGrpSpPr>
            <p:nvPr userDrawn="1"/>
          </p:nvGrpSpPr>
          <p:grpSpPr bwMode="auto">
            <a:xfrm>
              <a:off x="6770593" y="6619868"/>
              <a:ext cx="191829" cy="121883"/>
              <a:chOff x="1778" y="2004"/>
              <a:chExt cx="246" cy="156"/>
            </a:xfrm>
          </p:grpSpPr>
          <p:sp>
            <p:nvSpPr>
              <p:cNvPr id="176" name="Freeform 83"/>
              <p:cNvSpPr>
                <a:spLocks/>
              </p:cNvSpPr>
              <p:nvPr/>
            </p:nvSpPr>
            <p:spPr bwMode="auto">
              <a:xfrm>
                <a:off x="1777" y="2004"/>
                <a:ext cx="247" cy="155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77" name="Freeform 84"/>
              <p:cNvSpPr>
                <a:spLocks/>
              </p:cNvSpPr>
              <p:nvPr/>
            </p:nvSpPr>
            <p:spPr bwMode="auto">
              <a:xfrm>
                <a:off x="1844" y="2025"/>
                <a:ext cx="121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78" name="Freeform 85"/>
              <p:cNvSpPr>
                <a:spLocks/>
              </p:cNvSpPr>
              <p:nvPr/>
            </p:nvSpPr>
            <p:spPr bwMode="auto">
              <a:xfrm>
                <a:off x="1777" y="2004"/>
                <a:ext cx="247" cy="155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17" name="Group 86"/>
            <p:cNvGrpSpPr>
              <a:grpSpLocks/>
            </p:cNvGrpSpPr>
            <p:nvPr userDrawn="1"/>
          </p:nvGrpSpPr>
          <p:grpSpPr bwMode="auto">
            <a:xfrm>
              <a:off x="6527589" y="6619868"/>
              <a:ext cx="191412" cy="122665"/>
              <a:chOff x="1592" y="2143"/>
              <a:chExt cx="247" cy="156"/>
            </a:xfrm>
          </p:grpSpPr>
          <p:sp>
            <p:nvSpPr>
              <p:cNvPr id="170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71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7" cy="68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72" name="Freeform 89"/>
              <p:cNvSpPr>
                <a:spLocks/>
              </p:cNvSpPr>
              <p:nvPr/>
            </p:nvSpPr>
            <p:spPr bwMode="auto">
              <a:xfrm>
                <a:off x="1592" y="2239"/>
                <a:ext cx="67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73" name="Freeform 90"/>
              <p:cNvSpPr>
                <a:spLocks/>
              </p:cNvSpPr>
              <p:nvPr/>
            </p:nvSpPr>
            <p:spPr bwMode="auto">
              <a:xfrm>
                <a:off x="1688" y="2239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74" name="Freeform 91"/>
              <p:cNvSpPr>
                <a:spLocks/>
              </p:cNvSpPr>
              <p:nvPr/>
            </p:nvSpPr>
            <p:spPr bwMode="auto">
              <a:xfrm>
                <a:off x="1688" y="2143"/>
                <a:ext cx="150" cy="68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75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18" name="Group 93"/>
            <p:cNvGrpSpPr>
              <a:grpSpLocks/>
            </p:cNvGrpSpPr>
            <p:nvPr userDrawn="1"/>
          </p:nvGrpSpPr>
          <p:grpSpPr bwMode="auto">
            <a:xfrm>
              <a:off x="6283384" y="6619868"/>
              <a:ext cx="190269" cy="122665"/>
              <a:chOff x="1593" y="1897"/>
              <a:chExt cx="244" cy="157"/>
            </a:xfrm>
          </p:grpSpPr>
          <p:sp>
            <p:nvSpPr>
              <p:cNvPr id="166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8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67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68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2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69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8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19" name="Group 98"/>
            <p:cNvGrpSpPr>
              <a:grpSpLocks/>
            </p:cNvGrpSpPr>
            <p:nvPr userDrawn="1"/>
          </p:nvGrpSpPr>
          <p:grpSpPr bwMode="auto">
            <a:xfrm>
              <a:off x="5284697" y="6619868"/>
              <a:ext cx="192609" cy="122251"/>
              <a:chOff x="1778" y="1164"/>
              <a:chExt cx="247" cy="157"/>
            </a:xfrm>
          </p:grpSpPr>
          <p:sp>
            <p:nvSpPr>
              <p:cNvPr id="117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8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18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8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19" name="Freeform 101"/>
              <p:cNvSpPr>
                <a:spLocks/>
              </p:cNvSpPr>
              <p:nvPr/>
            </p:nvSpPr>
            <p:spPr bwMode="auto">
              <a:xfrm>
                <a:off x="1873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20" name="Freeform 102"/>
              <p:cNvSpPr>
                <a:spLocks/>
              </p:cNvSpPr>
              <p:nvPr/>
            </p:nvSpPr>
            <p:spPr bwMode="auto">
              <a:xfrm>
                <a:off x="1873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21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7" cy="26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22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7" cy="26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23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50" cy="28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24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50" cy="28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25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33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26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33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27" name="Freeform 109"/>
              <p:cNvSpPr>
                <a:spLocks/>
              </p:cNvSpPr>
              <p:nvPr/>
            </p:nvSpPr>
            <p:spPr bwMode="auto">
              <a:xfrm>
                <a:off x="1830" y="1225"/>
                <a:ext cx="55" cy="19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28" name="Freeform 110"/>
              <p:cNvSpPr>
                <a:spLocks/>
              </p:cNvSpPr>
              <p:nvPr/>
            </p:nvSpPr>
            <p:spPr bwMode="auto">
              <a:xfrm>
                <a:off x="1830" y="1225"/>
                <a:ext cx="55" cy="19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29" name="Freeform 111"/>
              <p:cNvSpPr>
                <a:spLocks/>
              </p:cNvSpPr>
              <p:nvPr/>
            </p:nvSpPr>
            <p:spPr bwMode="auto">
              <a:xfrm>
                <a:off x="1837" y="1249"/>
                <a:ext cx="55" cy="19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30" name="Freeform 112"/>
              <p:cNvSpPr>
                <a:spLocks/>
              </p:cNvSpPr>
              <p:nvPr/>
            </p:nvSpPr>
            <p:spPr bwMode="auto">
              <a:xfrm>
                <a:off x="1837" y="1249"/>
                <a:ext cx="55" cy="19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31" name="Freeform 113"/>
              <p:cNvSpPr>
                <a:spLocks/>
              </p:cNvSpPr>
              <p:nvPr/>
            </p:nvSpPr>
            <p:spPr bwMode="auto">
              <a:xfrm>
                <a:off x="1830" y="1244"/>
                <a:ext cx="55" cy="9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32" name="Freeform 114"/>
              <p:cNvSpPr>
                <a:spLocks/>
              </p:cNvSpPr>
              <p:nvPr/>
            </p:nvSpPr>
            <p:spPr bwMode="auto">
              <a:xfrm>
                <a:off x="1830" y="1244"/>
                <a:ext cx="55" cy="9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33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50" cy="19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34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50" cy="19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35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50" cy="9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36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50" cy="9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37" name="Freeform 119"/>
              <p:cNvSpPr>
                <a:spLocks/>
              </p:cNvSpPr>
              <p:nvPr/>
            </p:nvSpPr>
            <p:spPr bwMode="auto">
              <a:xfrm>
                <a:off x="1837" y="1265"/>
                <a:ext cx="85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38" name="Freeform 120"/>
              <p:cNvSpPr>
                <a:spLocks/>
              </p:cNvSpPr>
              <p:nvPr/>
            </p:nvSpPr>
            <p:spPr bwMode="auto">
              <a:xfrm>
                <a:off x="1837" y="1265"/>
                <a:ext cx="85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39" name="Freeform 121"/>
              <p:cNvSpPr>
                <a:spLocks/>
              </p:cNvSpPr>
              <p:nvPr/>
            </p:nvSpPr>
            <p:spPr bwMode="auto">
              <a:xfrm>
                <a:off x="1837" y="1216"/>
                <a:ext cx="85" cy="5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40" name="Freeform 122"/>
              <p:cNvSpPr>
                <a:spLocks/>
              </p:cNvSpPr>
              <p:nvPr/>
            </p:nvSpPr>
            <p:spPr bwMode="auto">
              <a:xfrm>
                <a:off x="1837" y="1216"/>
                <a:ext cx="85" cy="5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41" name="Freeform 123"/>
              <p:cNvSpPr>
                <a:spLocks noEditPoints="1"/>
              </p:cNvSpPr>
              <p:nvPr/>
            </p:nvSpPr>
            <p:spPr bwMode="auto">
              <a:xfrm>
                <a:off x="1830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42" name="Freeform 124"/>
              <p:cNvSpPr>
                <a:spLocks/>
              </p:cNvSpPr>
              <p:nvPr/>
            </p:nvSpPr>
            <p:spPr bwMode="auto">
              <a:xfrm>
                <a:off x="1830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43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3" cy="85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44" name="Freeform 126"/>
              <p:cNvSpPr>
                <a:spLocks/>
              </p:cNvSpPr>
              <p:nvPr/>
            </p:nvSpPr>
            <p:spPr bwMode="auto">
              <a:xfrm>
                <a:off x="1859" y="1209"/>
                <a:ext cx="52" cy="68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45" name="Freeform 127"/>
              <p:cNvSpPr>
                <a:spLocks/>
              </p:cNvSpPr>
              <p:nvPr/>
            </p:nvSpPr>
            <p:spPr bwMode="auto">
              <a:xfrm>
                <a:off x="1859" y="1209"/>
                <a:ext cx="52" cy="68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46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47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5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48" name="Freeform 130"/>
              <p:cNvSpPr>
                <a:spLocks/>
              </p:cNvSpPr>
              <p:nvPr/>
            </p:nvSpPr>
            <p:spPr bwMode="auto">
              <a:xfrm>
                <a:off x="1880" y="1249"/>
                <a:ext cx="5" cy="5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49" name="Freeform 131"/>
              <p:cNvSpPr>
                <a:spLocks/>
              </p:cNvSpPr>
              <p:nvPr/>
            </p:nvSpPr>
            <p:spPr bwMode="auto">
              <a:xfrm>
                <a:off x="1885" y="1237"/>
                <a:ext cx="7" cy="7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50" name="Freeform 132"/>
              <p:cNvSpPr>
                <a:spLocks/>
              </p:cNvSpPr>
              <p:nvPr/>
            </p:nvSpPr>
            <p:spPr bwMode="auto">
              <a:xfrm>
                <a:off x="1873" y="1237"/>
                <a:ext cx="7" cy="7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51" name="Freeform 133"/>
              <p:cNvSpPr>
                <a:spLocks/>
              </p:cNvSpPr>
              <p:nvPr/>
            </p:nvSpPr>
            <p:spPr bwMode="auto">
              <a:xfrm>
                <a:off x="1861" y="1209"/>
                <a:ext cx="7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52" name="Freeform 134"/>
              <p:cNvSpPr>
                <a:spLocks/>
              </p:cNvSpPr>
              <p:nvPr/>
            </p:nvSpPr>
            <p:spPr bwMode="auto">
              <a:xfrm>
                <a:off x="1861" y="1209"/>
                <a:ext cx="7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53" name="Freeform 135"/>
              <p:cNvSpPr>
                <a:spLocks/>
              </p:cNvSpPr>
              <p:nvPr/>
            </p:nvSpPr>
            <p:spPr bwMode="auto">
              <a:xfrm>
                <a:off x="1899" y="1209"/>
                <a:ext cx="5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54" name="Freeform 136"/>
              <p:cNvSpPr>
                <a:spLocks/>
              </p:cNvSpPr>
              <p:nvPr/>
            </p:nvSpPr>
            <p:spPr bwMode="auto">
              <a:xfrm>
                <a:off x="1899" y="1209"/>
                <a:ext cx="5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55" name="Freeform 137"/>
              <p:cNvSpPr>
                <a:spLocks/>
              </p:cNvSpPr>
              <p:nvPr/>
            </p:nvSpPr>
            <p:spPr bwMode="auto">
              <a:xfrm>
                <a:off x="1861" y="1237"/>
                <a:ext cx="7" cy="7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56" name="Freeform 138"/>
              <p:cNvSpPr>
                <a:spLocks/>
              </p:cNvSpPr>
              <p:nvPr/>
            </p:nvSpPr>
            <p:spPr bwMode="auto">
              <a:xfrm>
                <a:off x="1861" y="1237"/>
                <a:ext cx="7" cy="7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57" name="Freeform 139"/>
              <p:cNvSpPr>
                <a:spLocks/>
              </p:cNvSpPr>
              <p:nvPr/>
            </p:nvSpPr>
            <p:spPr bwMode="auto">
              <a:xfrm>
                <a:off x="1861" y="1254"/>
                <a:ext cx="12" cy="14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58" name="Freeform 140"/>
              <p:cNvSpPr>
                <a:spLocks/>
              </p:cNvSpPr>
              <p:nvPr/>
            </p:nvSpPr>
            <p:spPr bwMode="auto">
              <a:xfrm>
                <a:off x="1861" y="1254"/>
                <a:ext cx="12" cy="14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59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7" cy="14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60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7" cy="14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61" name="Freeform 143"/>
              <p:cNvSpPr>
                <a:spLocks/>
              </p:cNvSpPr>
              <p:nvPr/>
            </p:nvSpPr>
            <p:spPr bwMode="auto">
              <a:xfrm>
                <a:off x="1899" y="1237"/>
                <a:ext cx="5" cy="7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62" name="Freeform 144"/>
              <p:cNvSpPr>
                <a:spLocks/>
              </p:cNvSpPr>
              <p:nvPr/>
            </p:nvSpPr>
            <p:spPr bwMode="auto">
              <a:xfrm>
                <a:off x="1899" y="1237"/>
                <a:ext cx="5" cy="7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63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5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64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5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65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7" cy="158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20" name="Group 148"/>
            <p:cNvGrpSpPr>
              <a:grpSpLocks/>
            </p:cNvGrpSpPr>
            <p:nvPr userDrawn="1"/>
          </p:nvGrpSpPr>
          <p:grpSpPr bwMode="auto">
            <a:xfrm>
              <a:off x="4792854" y="6619868"/>
              <a:ext cx="192235" cy="122665"/>
              <a:chOff x="1595" y="1394"/>
              <a:chExt cx="245" cy="157"/>
            </a:xfrm>
          </p:grpSpPr>
          <p:sp>
            <p:nvSpPr>
              <p:cNvPr id="110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8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11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12" name="Freeform 151"/>
              <p:cNvSpPr>
                <a:spLocks/>
              </p:cNvSpPr>
              <p:nvPr/>
            </p:nvSpPr>
            <p:spPr bwMode="auto">
              <a:xfrm>
                <a:off x="1595" y="1505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13" name="Freeform 152"/>
              <p:cNvSpPr>
                <a:spLocks/>
              </p:cNvSpPr>
              <p:nvPr/>
            </p:nvSpPr>
            <p:spPr bwMode="auto">
              <a:xfrm>
                <a:off x="1739" y="1505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14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15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8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16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8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21" name="Group 156"/>
            <p:cNvGrpSpPr>
              <a:grpSpLocks/>
            </p:cNvGrpSpPr>
            <p:nvPr userDrawn="1"/>
          </p:nvGrpSpPr>
          <p:grpSpPr bwMode="auto">
            <a:xfrm>
              <a:off x="4544782" y="6619868"/>
              <a:ext cx="190269" cy="122665"/>
              <a:chOff x="1593" y="1143"/>
              <a:chExt cx="244" cy="157"/>
            </a:xfrm>
          </p:grpSpPr>
          <p:sp>
            <p:nvSpPr>
              <p:cNvPr id="106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8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07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08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2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09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8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22" name="Group 161"/>
            <p:cNvGrpSpPr>
              <a:grpSpLocks/>
            </p:cNvGrpSpPr>
            <p:nvPr userDrawn="1"/>
          </p:nvGrpSpPr>
          <p:grpSpPr bwMode="auto">
            <a:xfrm>
              <a:off x="4070348" y="6619868"/>
              <a:ext cx="191829" cy="122251"/>
              <a:chOff x="1592" y="892"/>
              <a:chExt cx="246" cy="157"/>
            </a:xfrm>
          </p:grpSpPr>
          <p:sp>
            <p:nvSpPr>
              <p:cNvPr id="102" name="Freeform 162"/>
              <p:cNvSpPr>
                <a:spLocks/>
              </p:cNvSpPr>
              <p:nvPr/>
            </p:nvSpPr>
            <p:spPr bwMode="auto">
              <a:xfrm>
                <a:off x="1591" y="892"/>
                <a:ext cx="247" cy="158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03" name="Freeform 163"/>
              <p:cNvSpPr>
                <a:spLocks/>
              </p:cNvSpPr>
              <p:nvPr/>
            </p:nvSpPr>
            <p:spPr bwMode="auto">
              <a:xfrm>
                <a:off x="1591" y="892"/>
                <a:ext cx="247" cy="52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04" name="Freeform 164"/>
              <p:cNvSpPr>
                <a:spLocks/>
              </p:cNvSpPr>
              <p:nvPr/>
            </p:nvSpPr>
            <p:spPr bwMode="auto">
              <a:xfrm>
                <a:off x="1591" y="998"/>
                <a:ext cx="247" cy="52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05" name="Freeform 165"/>
              <p:cNvSpPr>
                <a:spLocks/>
              </p:cNvSpPr>
              <p:nvPr/>
            </p:nvSpPr>
            <p:spPr bwMode="auto">
              <a:xfrm>
                <a:off x="1591" y="892"/>
                <a:ext cx="247" cy="158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aphicFrame>
          <p:nvGraphicFramePr>
            <p:cNvPr id="23" name="Object 166"/>
            <p:cNvGraphicFramePr>
              <a:graphicFrameLocks noChangeAspect="1"/>
            </p:cNvGraphicFramePr>
            <p:nvPr/>
          </p:nvGraphicFramePr>
          <p:xfrm>
            <a:off x="7017128" y="6619868"/>
            <a:ext cx="195796" cy="127427"/>
          </p:xfrm>
          <a:graphic>
            <a:graphicData uri="http://schemas.openxmlformats.org/presentationml/2006/ole">
              <p:oleObj spid="_x0000_s829441" name="Clip" r:id="rId4" imgW="3809524" imgH="2619048" progId="">
                <p:embed/>
              </p:oleObj>
            </a:graphicData>
          </a:graphic>
        </p:graphicFrame>
        <p:grpSp>
          <p:nvGrpSpPr>
            <p:cNvPr id="24" name="Group 185"/>
            <p:cNvGrpSpPr>
              <a:grpSpLocks/>
            </p:cNvGrpSpPr>
            <p:nvPr userDrawn="1"/>
          </p:nvGrpSpPr>
          <p:grpSpPr bwMode="auto">
            <a:xfrm>
              <a:off x="863803" y="6619868"/>
              <a:ext cx="192235" cy="122228"/>
              <a:chOff x="4187" y="1590"/>
              <a:chExt cx="238" cy="162"/>
            </a:xfrm>
          </p:grpSpPr>
          <p:sp>
            <p:nvSpPr>
              <p:cNvPr id="75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4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76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8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77" name="Freeform 188"/>
              <p:cNvSpPr>
                <a:spLocks/>
              </p:cNvSpPr>
              <p:nvPr/>
            </p:nvSpPr>
            <p:spPr bwMode="auto">
              <a:xfrm>
                <a:off x="4187" y="1644"/>
                <a:ext cx="238" cy="56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78" name="Freeform 189"/>
              <p:cNvSpPr>
                <a:spLocks/>
              </p:cNvSpPr>
              <p:nvPr/>
            </p:nvSpPr>
            <p:spPr bwMode="auto">
              <a:xfrm>
                <a:off x="4267" y="1644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79" name="Freeform 190"/>
              <p:cNvSpPr>
                <a:spLocks/>
              </p:cNvSpPr>
              <p:nvPr/>
            </p:nvSpPr>
            <p:spPr bwMode="auto">
              <a:xfrm>
                <a:off x="4267" y="1644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80" name="Freeform 191"/>
              <p:cNvSpPr>
                <a:spLocks/>
              </p:cNvSpPr>
              <p:nvPr/>
            </p:nvSpPr>
            <p:spPr bwMode="auto">
              <a:xfrm>
                <a:off x="4267" y="1644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81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7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82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7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83" name="Freeform 194"/>
              <p:cNvSpPr>
                <a:spLocks/>
              </p:cNvSpPr>
              <p:nvPr/>
            </p:nvSpPr>
            <p:spPr bwMode="auto">
              <a:xfrm>
                <a:off x="4274" y="1607"/>
                <a:ext cx="23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84" name="Freeform 195"/>
              <p:cNvSpPr>
                <a:spLocks/>
              </p:cNvSpPr>
              <p:nvPr/>
            </p:nvSpPr>
            <p:spPr bwMode="auto">
              <a:xfrm>
                <a:off x="4274" y="1607"/>
                <a:ext cx="23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85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86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87" name="Freeform 198"/>
              <p:cNvSpPr>
                <a:spLocks/>
              </p:cNvSpPr>
              <p:nvPr/>
            </p:nvSpPr>
            <p:spPr bwMode="auto">
              <a:xfrm>
                <a:off x="4260" y="1617"/>
                <a:ext cx="14" cy="7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88" name="Freeform 199"/>
              <p:cNvSpPr>
                <a:spLocks/>
              </p:cNvSpPr>
              <p:nvPr/>
            </p:nvSpPr>
            <p:spPr bwMode="auto">
              <a:xfrm>
                <a:off x="4267" y="1631"/>
                <a:ext cx="11" cy="5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89" name="Freeform 200"/>
              <p:cNvSpPr>
                <a:spLocks/>
              </p:cNvSpPr>
              <p:nvPr/>
            </p:nvSpPr>
            <p:spPr bwMode="auto">
              <a:xfrm>
                <a:off x="4274" y="1614"/>
                <a:ext cx="16" cy="12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90" name="Freeform 201"/>
              <p:cNvSpPr>
                <a:spLocks/>
              </p:cNvSpPr>
              <p:nvPr/>
            </p:nvSpPr>
            <p:spPr bwMode="auto">
              <a:xfrm>
                <a:off x="4279" y="1627"/>
                <a:ext cx="18" cy="5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91" name="Freeform 202"/>
              <p:cNvSpPr>
                <a:spLocks/>
              </p:cNvSpPr>
              <p:nvPr/>
            </p:nvSpPr>
            <p:spPr bwMode="auto">
              <a:xfrm>
                <a:off x="4331" y="1614"/>
                <a:ext cx="11" cy="12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92" name="Freeform 203"/>
              <p:cNvSpPr>
                <a:spLocks/>
              </p:cNvSpPr>
              <p:nvPr/>
            </p:nvSpPr>
            <p:spPr bwMode="auto">
              <a:xfrm>
                <a:off x="4327" y="1627"/>
                <a:ext cx="16" cy="10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93" name="Freeform 204"/>
              <p:cNvSpPr>
                <a:spLocks/>
              </p:cNvSpPr>
              <p:nvPr/>
            </p:nvSpPr>
            <p:spPr bwMode="auto">
              <a:xfrm>
                <a:off x="4327" y="1627"/>
                <a:ext cx="16" cy="10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94" name="Freeform 205"/>
              <p:cNvSpPr>
                <a:spLocks/>
              </p:cNvSpPr>
              <p:nvPr/>
            </p:nvSpPr>
            <p:spPr bwMode="auto">
              <a:xfrm>
                <a:off x="4331" y="1631"/>
                <a:ext cx="11" cy="5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95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1" cy="15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96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7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97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7" cy="7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98" name="Freeform 209"/>
              <p:cNvSpPr>
                <a:spLocks/>
              </p:cNvSpPr>
              <p:nvPr/>
            </p:nvSpPr>
            <p:spPr bwMode="auto">
              <a:xfrm>
                <a:off x="4304" y="1627"/>
                <a:ext cx="5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99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7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00" name="Freeform 211"/>
              <p:cNvSpPr>
                <a:spLocks/>
              </p:cNvSpPr>
              <p:nvPr/>
            </p:nvSpPr>
            <p:spPr bwMode="auto">
              <a:xfrm>
                <a:off x="4308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101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3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25" name="Group 256"/>
            <p:cNvGrpSpPr>
              <a:grpSpLocks/>
            </p:cNvGrpSpPr>
            <p:nvPr userDrawn="1"/>
          </p:nvGrpSpPr>
          <p:grpSpPr bwMode="auto">
            <a:xfrm>
              <a:off x="5038865" y="6619868"/>
              <a:ext cx="190500" cy="123825"/>
              <a:chOff x="7877798" y="2333052"/>
              <a:chExt cx="253806" cy="164973"/>
            </a:xfrm>
          </p:grpSpPr>
          <p:sp>
            <p:nvSpPr>
              <p:cNvPr id="73" name="Freeform 220"/>
              <p:cNvSpPr>
                <a:spLocks/>
              </p:cNvSpPr>
              <p:nvPr userDrawn="1"/>
            </p:nvSpPr>
            <p:spPr bwMode="auto">
              <a:xfrm>
                <a:off x="7877630" y="2333052"/>
                <a:ext cx="253842" cy="73422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74" name="Freeform 221"/>
              <p:cNvSpPr>
                <a:spLocks/>
              </p:cNvSpPr>
              <p:nvPr userDrawn="1"/>
            </p:nvSpPr>
            <p:spPr bwMode="auto">
              <a:xfrm>
                <a:off x="7880094" y="2411368"/>
                <a:ext cx="251378" cy="85658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26" name="Group 223"/>
            <p:cNvGrpSpPr>
              <a:grpSpLocks/>
            </p:cNvGrpSpPr>
            <p:nvPr userDrawn="1"/>
          </p:nvGrpSpPr>
          <p:grpSpPr bwMode="auto">
            <a:xfrm>
              <a:off x="2846569" y="6619868"/>
              <a:ext cx="192235" cy="122227"/>
              <a:chOff x="4184" y="1339"/>
              <a:chExt cx="238" cy="162"/>
            </a:xfrm>
          </p:grpSpPr>
          <p:sp>
            <p:nvSpPr>
              <p:cNvPr id="69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3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70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4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71" name="Freeform 226"/>
              <p:cNvSpPr>
                <a:spLocks/>
              </p:cNvSpPr>
              <p:nvPr/>
            </p:nvSpPr>
            <p:spPr bwMode="auto">
              <a:xfrm>
                <a:off x="4184" y="1449"/>
                <a:ext cx="238" cy="58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72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3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27" name="Group 228"/>
            <p:cNvGrpSpPr>
              <a:grpSpLocks/>
            </p:cNvGrpSpPr>
            <p:nvPr userDrawn="1"/>
          </p:nvGrpSpPr>
          <p:grpSpPr bwMode="auto">
            <a:xfrm>
              <a:off x="6037223" y="6619868"/>
              <a:ext cx="192235" cy="127020"/>
              <a:chOff x="4188" y="2157"/>
              <a:chExt cx="238" cy="162"/>
            </a:xfrm>
          </p:grpSpPr>
          <p:sp>
            <p:nvSpPr>
              <p:cNvPr id="5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7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5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5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5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6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61" name="Freeform 234"/>
              <p:cNvSpPr>
                <a:spLocks/>
              </p:cNvSpPr>
              <p:nvPr/>
            </p:nvSpPr>
            <p:spPr bwMode="auto">
              <a:xfrm>
                <a:off x="4218" y="2178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62" name="Freeform 235"/>
              <p:cNvSpPr>
                <a:spLocks/>
              </p:cNvSpPr>
              <p:nvPr/>
            </p:nvSpPr>
            <p:spPr bwMode="auto">
              <a:xfrm>
                <a:off x="4225" y="2194"/>
                <a:ext cx="27" cy="37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63" name="Freeform 236"/>
              <p:cNvSpPr>
                <a:spLocks/>
              </p:cNvSpPr>
              <p:nvPr/>
            </p:nvSpPr>
            <p:spPr bwMode="auto">
              <a:xfrm>
                <a:off x="4225" y="2216"/>
                <a:ext cx="27" cy="7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64" name="Freeform 237"/>
              <p:cNvSpPr>
                <a:spLocks/>
              </p:cNvSpPr>
              <p:nvPr/>
            </p:nvSpPr>
            <p:spPr bwMode="auto">
              <a:xfrm>
                <a:off x="4225" y="2223"/>
                <a:ext cx="27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65" name="Freeform 238"/>
              <p:cNvSpPr>
                <a:spLocks/>
              </p:cNvSpPr>
              <p:nvPr/>
            </p:nvSpPr>
            <p:spPr bwMode="auto">
              <a:xfrm>
                <a:off x="4237" y="2190"/>
                <a:ext cx="7" cy="7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6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7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67" name="Freeform 240"/>
              <p:cNvSpPr>
                <a:spLocks/>
              </p:cNvSpPr>
              <p:nvPr/>
            </p:nvSpPr>
            <p:spPr bwMode="auto">
              <a:xfrm>
                <a:off x="4230" y="2185"/>
                <a:ext cx="7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6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aphicFrame>
          <p:nvGraphicFramePr>
            <p:cNvPr id="28" name="Object 252"/>
            <p:cNvGraphicFramePr>
              <a:graphicFrameLocks noChangeAspect="1"/>
            </p:cNvGraphicFramePr>
            <p:nvPr/>
          </p:nvGraphicFramePr>
          <p:xfrm>
            <a:off x="3829370" y="6619868"/>
            <a:ext cx="186303" cy="121473"/>
          </p:xfrm>
          <a:graphic>
            <a:graphicData uri="http://schemas.openxmlformats.org/presentationml/2006/ole">
              <p:oleObj spid="_x0000_s829442" name="Clip" r:id="rId5" imgW="2835360" imgH="1920600" progId="">
                <p:embed/>
              </p:oleObj>
            </a:graphicData>
          </a:graphic>
        </p:graphicFrame>
        <p:grpSp>
          <p:nvGrpSpPr>
            <p:cNvPr id="29" name="Group 214"/>
            <p:cNvGrpSpPr>
              <a:grpSpLocks/>
            </p:cNvGrpSpPr>
            <p:nvPr userDrawn="1"/>
          </p:nvGrpSpPr>
          <p:grpSpPr bwMode="auto">
            <a:xfrm>
              <a:off x="5544081" y="6619868"/>
              <a:ext cx="193851" cy="123854"/>
              <a:chOff x="4187" y="2402"/>
              <a:chExt cx="240" cy="161"/>
            </a:xfrm>
          </p:grpSpPr>
          <p:sp>
            <p:nvSpPr>
              <p:cNvPr id="52" name="Freeform 215"/>
              <p:cNvSpPr>
                <a:spLocks/>
              </p:cNvSpPr>
              <p:nvPr/>
            </p:nvSpPr>
            <p:spPr bwMode="auto">
              <a:xfrm>
                <a:off x="4235" y="2402"/>
                <a:ext cx="190" cy="160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5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8" cy="160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54" name="Freeform 217"/>
              <p:cNvSpPr>
                <a:spLocks/>
              </p:cNvSpPr>
              <p:nvPr/>
            </p:nvSpPr>
            <p:spPr bwMode="auto">
              <a:xfrm>
                <a:off x="4347" y="2402"/>
                <a:ext cx="80" cy="160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5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0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30" name="Group 38"/>
            <p:cNvGrpSpPr>
              <a:grpSpLocks/>
            </p:cNvGrpSpPr>
            <p:nvPr userDrawn="1"/>
          </p:nvGrpSpPr>
          <p:grpSpPr bwMode="auto">
            <a:xfrm>
              <a:off x="1109726" y="6619868"/>
              <a:ext cx="192235" cy="122256"/>
              <a:chOff x="528" y="1773"/>
              <a:chExt cx="246" cy="156"/>
            </a:xfrm>
          </p:grpSpPr>
          <p:sp>
            <p:nvSpPr>
              <p:cNvPr id="48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7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49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80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50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1" cy="157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51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7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grpSp>
          <p:nvGrpSpPr>
            <p:cNvPr id="31" name="Group 253"/>
            <p:cNvGrpSpPr>
              <a:grpSpLocks/>
            </p:cNvGrpSpPr>
            <p:nvPr userDrawn="1"/>
          </p:nvGrpSpPr>
          <p:grpSpPr bwMode="auto">
            <a:xfrm>
              <a:off x="7785664" y="6619868"/>
              <a:ext cx="190246" cy="122665"/>
              <a:chOff x="528" y="1164"/>
              <a:chExt cx="237" cy="157"/>
            </a:xfrm>
          </p:grpSpPr>
          <p:sp>
            <p:nvSpPr>
              <p:cNvPr id="44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8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4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Rectangle 256"/>
              <p:cNvSpPr>
                <a:spLocks noChangeArrowheads="1"/>
              </p:cNvSpPr>
              <p:nvPr/>
            </p:nvSpPr>
            <p:spPr bwMode="auto">
              <a:xfrm>
                <a:off x="528" y="1218"/>
                <a:ext cx="237" cy="54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Rectangle 257"/>
              <p:cNvSpPr>
                <a:spLocks noChangeArrowheads="1"/>
              </p:cNvSpPr>
              <p:nvPr/>
            </p:nvSpPr>
            <p:spPr bwMode="auto">
              <a:xfrm>
                <a:off x="528" y="1267"/>
                <a:ext cx="237" cy="54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2" name="Picture 268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96021" y="6619868"/>
              <a:ext cx="194609" cy="127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3" name="Group 269"/>
            <p:cNvGrpSpPr>
              <a:grpSpLocks noChangeAspect="1"/>
            </p:cNvGrpSpPr>
            <p:nvPr userDrawn="1"/>
          </p:nvGrpSpPr>
          <p:grpSpPr bwMode="auto">
            <a:xfrm>
              <a:off x="4312221" y="6619868"/>
              <a:ext cx="187075" cy="119869"/>
              <a:chOff x="4214" y="2064"/>
              <a:chExt cx="242" cy="157"/>
            </a:xfrm>
          </p:grpSpPr>
          <p:sp>
            <p:nvSpPr>
              <p:cNvPr id="40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3" y="2064"/>
                <a:ext cx="242" cy="156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41" name="Rectangle 271"/>
              <p:cNvSpPr>
                <a:spLocks noChangeArrowheads="1"/>
              </p:cNvSpPr>
              <p:nvPr/>
            </p:nvSpPr>
            <p:spPr bwMode="auto">
              <a:xfrm>
                <a:off x="4213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2" name="Rectangle 272"/>
              <p:cNvSpPr>
                <a:spLocks noChangeArrowheads="1"/>
              </p:cNvSpPr>
              <p:nvPr/>
            </p:nvSpPr>
            <p:spPr bwMode="auto">
              <a:xfrm>
                <a:off x="4213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3" name="Rectangle 273"/>
              <p:cNvSpPr>
                <a:spLocks noChangeArrowheads="1"/>
              </p:cNvSpPr>
              <p:nvPr/>
            </p:nvSpPr>
            <p:spPr bwMode="auto">
              <a:xfrm>
                <a:off x="4213" y="2167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34" name="Group 242"/>
            <p:cNvGrpSpPr>
              <a:grpSpLocks/>
            </p:cNvGrpSpPr>
            <p:nvPr userDrawn="1"/>
          </p:nvGrpSpPr>
          <p:grpSpPr bwMode="auto">
            <a:xfrm>
              <a:off x="1598659" y="6619868"/>
              <a:ext cx="190272" cy="121887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4" y="2058"/>
                <a:ext cx="245" cy="156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4" y="2162"/>
                <a:ext cx="245" cy="52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4" y="2060"/>
                <a:ext cx="245" cy="54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4" y="2058"/>
                <a:ext cx="245" cy="156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+mn-cs"/>
                </a:endParaRPr>
              </a:p>
            </p:txBody>
          </p:sp>
        </p:grpSp>
        <p:pic>
          <p:nvPicPr>
            <p:cNvPr id="35" name="Picture 3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48478" y="6619868"/>
              <a:ext cx="192235" cy="123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3" name="Rectangle 250"/>
          <p:cNvSpPr/>
          <p:nvPr userDrawn="1"/>
        </p:nvSpPr>
        <p:spPr bwMode="auto">
          <a:xfrm>
            <a:off x="6334128" y="542928"/>
            <a:ext cx="3571875" cy="14763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endParaRPr lang="en-GB">
              <a:cs typeface="+mn-cs"/>
            </a:endParaRPr>
          </a:p>
        </p:txBody>
      </p:sp>
      <p:pic>
        <p:nvPicPr>
          <p:cNvPr id="24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10378" y="1019175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8793" y="534843"/>
            <a:ext cx="5952226" cy="14492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 smtClean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="" xmlns:p14="http://schemas.microsoft.com/office/powerpoint/2010/main" val="261693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426224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287427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629047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351458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="" xmlns:p14="http://schemas.microsoft.com/office/powerpoint/2010/main" val="2209097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="" xmlns:p14="http://schemas.microsoft.com/office/powerpoint/2010/main" val="1632733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742185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782173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95300" y="1600204"/>
            <a:ext cx="437515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035550" y="1600200"/>
            <a:ext cx="437515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035550" y="3938595"/>
            <a:ext cx="437515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988033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 bwMode="ltGray">
      <p:bgPr>
        <a:blipFill dpi="0" rotWithShape="0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6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9"/>
          <p:cNvSpPr>
            <a:spLocks noChangeArrowheads="1"/>
          </p:cNvSpPr>
          <p:nvPr userDrawn="1"/>
        </p:nvSpPr>
        <p:spPr bwMode="auto">
          <a:xfrm>
            <a:off x="316025" y="6610356"/>
            <a:ext cx="141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E8478E62-512A-4AD3-A36B-912A3C17E980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8795" y="534843"/>
            <a:ext cx="9351932" cy="1449237"/>
          </a:xfrm>
        </p:spPr>
        <p:txBody>
          <a:bodyPr anchor="ctr"/>
          <a:lstStyle>
            <a:lvl1pPr marL="0" indent="0">
              <a:lnSpc>
                <a:spcPts val="34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 smtClean="0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ktanden Varian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26"/>
          <p:cNvSpPr>
            <a:spLocks noGrp="1" noChangeArrowheads="1"/>
          </p:cNvSpPr>
          <p:nvPr>
            <p:ph type="title" hasCustomPrompt="1"/>
          </p:nvPr>
        </p:nvSpPr>
        <p:spPr>
          <a:xfrm>
            <a:off x="1394485" y="387003"/>
            <a:ext cx="8083021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de-CH" dirty="0" smtClean="0"/>
              <a:t>Traktanden</a:t>
            </a:r>
            <a:endParaRPr lang="de-CH" dirty="0"/>
          </a:p>
        </p:txBody>
      </p:sp>
      <p:sp>
        <p:nvSpPr>
          <p:cNvPr id="13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1393035" y="1628782"/>
            <a:ext cx="8095060" cy="3502025"/>
          </a:xfrm>
          <a:prstGeom prst="rect">
            <a:avLst/>
          </a:prstGeom>
          <a:noFill/>
          <a:ln/>
        </p:spPr>
        <p:txBody>
          <a:bodyPr/>
          <a:lstStyle/>
          <a:p>
            <a:r>
              <a:rPr lang="de-CH" dirty="0"/>
              <a:t>Beispieltraktandum</a:t>
            </a:r>
          </a:p>
          <a:p>
            <a:r>
              <a:rPr lang="de-CH" dirty="0"/>
              <a:t>Ein weiteres Thema</a:t>
            </a:r>
          </a:p>
          <a:p>
            <a:r>
              <a:rPr lang="de-CH" dirty="0"/>
              <a:t>Zu behandelnde Anträge</a:t>
            </a:r>
          </a:p>
          <a:p>
            <a:pPr lvl="1"/>
            <a:r>
              <a:rPr lang="de-CH" dirty="0"/>
              <a:t>Eingabe 1</a:t>
            </a:r>
          </a:p>
          <a:p>
            <a:pPr lvl="1"/>
            <a:r>
              <a:rPr lang="de-CH" dirty="0"/>
              <a:t>Eingabe 2</a:t>
            </a:r>
          </a:p>
          <a:p>
            <a:r>
              <a:rPr lang="de-CH" dirty="0"/>
              <a:t>Zu verabschiedende Anträge</a:t>
            </a:r>
          </a:p>
          <a:p>
            <a:r>
              <a:rPr lang="de-CH" dirty="0"/>
              <a:t>Pause</a:t>
            </a:r>
          </a:p>
          <a:p>
            <a:r>
              <a:rPr lang="de-CH" dirty="0"/>
              <a:t>Varia (nur wenn noch genügend Zeit)</a:t>
            </a:r>
          </a:p>
        </p:txBody>
      </p:sp>
    </p:spTree>
    <p:extLst>
      <p:ext uri="{BB962C8B-B14F-4D97-AF65-F5344CB8AC3E}">
        <p14:creationId xmlns="" xmlns:p14="http://schemas.microsoft.com/office/powerpoint/2010/main" val="2166503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32"/>
            <a:ext cx="84201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27852-5555-4384-AFCF-0560C350DAA2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14F5D-CA1C-4F3A-A1F1-6624E15A0CAE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88DDF-79E3-4F4D-9830-2389D7EE300F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28229" y="1839913"/>
            <a:ext cx="4440502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33832" y="1839913"/>
            <a:ext cx="4442221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DF6C6-C018-4578-91E8-0399373F3E56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5289B-61AF-4B79-83C0-E82E5D76235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23D83-19E3-4A26-A2DC-AFEFC7CAC87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56D89-1283-4460-BDA4-4D16E301F04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43A86-D378-4CC9-BEDC-080C933501EE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2731C-5BB8-4900-9F53-4A72688756D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 bwMode="ltGray">
      <p:bgPr>
        <a:blipFill dpi="0" rotWithShape="0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6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1"/>
          <p:cNvSpPr>
            <a:spLocks noChangeArrowheads="1"/>
          </p:cNvSpPr>
          <p:nvPr userDrawn="1"/>
        </p:nvSpPr>
        <p:spPr bwMode="auto">
          <a:xfrm>
            <a:off x="627065" y="6610356"/>
            <a:ext cx="78867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b="0">
                <a:solidFill>
                  <a:srgbClr val="00B5E2"/>
                </a:solidFill>
                <a:latin typeface="Arial" charset="0"/>
              </a:rPr>
              <a:t>30 janvier 2014</a:t>
            </a:r>
          </a:p>
        </p:txBody>
      </p:sp>
      <p:sp>
        <p:nvSpPr>
          <p:cNvPr id="5" name="Rectangle 39"/>
          <p:cNvSpPr>
            <a:spLocks noChangeArrowheads="1"/>
          </p:cNvSpPr>
          <p:nvPr userDrawn="1"/>
        </p:nvSpPr>
        <p:spPr bwMode="auto">
          <a:xfrm>
            <a:off x="316025" y="6610356"/>
            <a:ext cx="141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222B8383-39F9-40CA-A487-05D3FDE78E5A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7D2BC-D18C-4AFD-A13D-D26EA277D98A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214526" y="1196975"/>
            <a:ext cx="2261526" cy="49593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28229" y="1196975"/>
            <a:ext cx="6621198" cy="49593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9E45-6BB0-48E5-BD39-FDDB6F106F0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6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9"/>
          <p:cNvSpPr>
            <a:spLocks noChangeArrowheads="1"/>
          </p:cNvSpPr>
          <p:nvPr/>
        </p:nvSpPr>
        <p:spPr bwMode="auto">
          <a:xfrm>
            <a:off x="316025" y="6610356"/>
            <a:ext cx="141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2F9D60AE-4A07-4752-BB7E-4AC718FC8AB9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627065" y="6618294"/>
            <a:ext cx="78867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b="0">
                <a:solidFill>
                  <a:srgbClr val="00B5E2"/>
                </a:solidFill>
                <a:latin typeface="Arial" charset="0"/>
              </a:rPr>
              <a:t>30 janvier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0" descr="graphic-vector-map-europe.wmf"/>
          <p:cNvPicPr>
            <a:picLocks noChangeAspect="1"/>
          </p:cNvPicPr>
          <p:nvPr userDrawn="1"/>
        </p:nvPicPr>
        <p:blipFill>
          <a:blip r:embed="rId3" cstate="print"/>
          <a:srcRect t="4591"/>
          <a:stretch>
            <a:fillRect/>
          </a:stretch>
        </p:blipFill>
        <p:spPr bwMode="auto">
          <a:xfrm>
            <a:off x="5803900" y="874713"/>
            <a:ext cx="41021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32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170588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993797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"/>
            <a:ext cx="97996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pic>
        <p:nvPicPr>
          <p:cNvPr id="102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91588" y="6604006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 userDrawn="1"/>
        </p:nvSpPr>
        <p:spPr>
          <a:xfrm>
            <a:off x="126282" y="6517959"/>
            <a:ext cx="38779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b="0" baseline="0" noProof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3rd WDAC, National University of Ireland, Galway, Ireland, 6-7 May 2014</a:t>
            </a:r>
            <a:endParaRPr lang="en-GB" b="0" noProof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/>
  <p:txStyles>
    <p:titleStyle>
      <a:lvl1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 userDrawn="1"/>
        </p:nvSpPr>
        <p:spPr bwMode="auto">
          <a:xfrm>
            <a:off x="8958398" y="6615113"/>
            <a:ext cx="524536" cy="13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6859" tIns="43430" rIns="86859" bIns="43430"/>
          <a:lstStyle/>
          <a:p>
            <a:pPr algn="ctr" defTabSz="868363" eaLnBrk="0" hangingPunct="0">
              <a:spcBef>
                <a:spcPct val="50000"/>
              </a:spcBef>
            </a:pPr>
            <a:fld id="{E3D5D043-25AC-4507-98C6-D8FB342C9973}" type="slidenum">
              <a:rPr lang="en-US" sz="800" b="0">
                <a:solidFill>
                  <a:srgbClr val="000000"/>
                </a:solidFill>
                <a:latin typeface="Verdana" pitchFamily="34" charset="0"/>
                <a:cs typeface="+mn-cs"/>
              </a:rPr>
              <a:pPr algn="ctr" defTabSz="868363" eaLnBrk="0" hangingPunct="0">
                <a:spcBef>
                  <a:spcPct val="50000"/>
                </a:spcBef>
              </a:pPr>
              <a:t>‹#›</a:t>
            </a:fld>
            <a:endParaRPr lang="en-US" sz="800" b="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028" name="Line 7"/>
          <p:cNvSpPr>
            <a:spLocks noChangeShapeType="1"/>
          </p:cNvSpPr>
          <p:nvPr userDrawn="1"/>
        </p:nvSpPr>
        <p:spPr bwMode="auto">
          <a:xfrm>
            <a:off x="185738" y="6578600"/>
            <a:ext cx="9493250" cy="0"/>
          </a:xfrm>
          <a:prstGeom prst="line">
            <a:avLst/>
          </a:prstGeom>
          <a:noFill/>
          <a:ln w="1905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 sz="1800" b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30" name="Line 6"/>
          <p:cNvSpPr>
            <a:spLocks noChangeShapeType="1"/>
          </p:cNvSpPr>
          <p:nvPr userDrawn="1"/>
        </p:nvSpPr>
        <p:spPr bwMode="auto">
          <a:xfrm>
            <a:off x="185738" y="908050"/>
            <a:ext cx="9493250" cy="0"/>
          </a:xfrm>
          <a:prstGeom prst="line">
            <a:avLst/>
          </a:prstGeom>
          <a:noFill/>
          <a:ln w="1905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1800" b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031" name="Grafik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0" y="44453"/>
            <a:ext cx="204827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126282" y="6592390"/>
            <a:ext cx="38779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b="0" baseline="0" noProof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3rd WDAC, National University of Ireland, Galway, Ireland, 6-7 May 2014</a:t>
            </a:r>
            <a:endParaRPr lang="en-GB" b="0" noProof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948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iming>
    <p:tnLst>
      <p:par>
        <p:cTn id="1" dur="indefinite" restart="never" nodeType="tmRoot"/>
      </p:par>
    </p:tnLst>
  </p:timing>
  <p:txStyles>
    <p:titleStyle>
      <a:lvl1pPr marL="1025525" indent="-204788" algn="l" defTabSz="4270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marL="1025525" indent="-204788" algn="l" defTabSz="4270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200">
          <a:solidFill>
            <a:srgbClr val="000000"/>
          </a:solidFill>
          <a:latin typeface="Verdana" pitchFamily="34" charset="0"/>
        </a:defRPr>
      </a:lvl2pPr>
      <a:lvl3pPr marL="1025525" indent="-204788" algn="l" defTabSz="4270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200">
          <a:solidFill>
            <a:srgbClr val="000000"/>
          </a:solidFill>
          <a:latin typeface="Verdana" pitchFamily="34" charset="0"/>
        </a:defRPr>
      </a:lvl3pPr>
      <a:lvl4pPr marL="1025525" indent="-204788" algn="l" defTabSz="4270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200">
          <a:solidFill>
            <a:srgbClr val="000000"/>
          </a:solidFill>
          <a:latin typeface="Verdana" pitchFamily="34" charset="0"/>
        </a:defRPr>
      </a:lvl4pPr>
      <a:lvl5pPr marL="1025525" indent="-204788" algn="l" defTabSz="427038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200">
          <a:solidFill>
            <a:srgbClr val="000000"/>
          </a:solidFill>
          <a:latin typeface="Verdana" pitchFamily="34" charset="0"/>
        </a:defRPr>
      </a:lvl5pPr>
      <a:lvl6pPr marL="1482725" indent="-204788" algn="l" defTabSz="427038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200">
          <a:solidFill>
            <a:srgbClr val="000000"/>
          </a:solidFill>
          <a:latin typeface="Verdana" pitchFamily="34" charset="0"/>
        </a:defRPr>
      </a:lvl6pPr>
      <a:lvl7pPr marL="1939925" indent="-204788" algn="l" defTabSz="427038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200">
          <a:solidFill>
            <a:srgbClr val="000000"/>
          </a:solidFill>
          <a:latin typeface="Verdana" pitchFamily="34" charset="0"/>
        </a:defRPr>
      </a:lvl7pPr>
      <a:lvl8pPr marL="2397125" indent="-204788" algn="l" defTabSz="427038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200">
          <a:solidFill>
            <a:srgbClr val="000000"/>
          </a:solidFill>
          <a:latin typeface="Verdana" pitchFamily="34" charset="0"/>
        </a:defRPr>
      </a:lvl8pPr>
      <a:lvl9pPr marL="2854325" indent="-204788" algn="l" defTabSz="427038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200">
          <a:solidFill>
            <a:srgbClr val="000000"/>
          </a:solidFill>
          <a:latin typeface="Verdana" pitchFamily="34" charset="0"/>
        </a:defRPr>
      </a:lvl9pPr>
    </p:titleStyle>
    <p:bodyStyle>
      <a:lvl1pPr marL="409575" indent="-306388" algn="l" defTabSz="427038" rtl="0" eaLnBrk="0" fontAlgn="base" hangingPunct="0">
        <a:lnSpc>
          <a:spcPct val="102000"/>
        </a:lnSpc>
        <a:spcBef>
          <a:spcPct val="0"/>
        </a:spcBef>
        <a:spcAft>
          <a:spcPts val="1350"/>
        </a:spcAft>
        <a:buClr>
          <a:srgbClr val="000000"/>
        </a:buClr>
        <a:buSzPct val="45000"/>
        <a:buFont typeface="StarSymbol"/>
        <a:buChar char="●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820738" indent="-273050" algn="l" defTabSz="427038" rtl="0" eaLnBrk="0" fontAlgn="base" hangingPunct="0">
        <a:lnSpc>
          <a:spcPct val="102000"/>
        </a:lnSpc>
        <a:spcBef>
          <a:spcPct val="0"/>
        </a:spcBef>
        <a:spcAft>
          <a:spcPts val="1075"/>
        </a:spcAft>
        <a:buClr>
          <a:srgbClr val="000000"/>
        </a:buClr>
        <a:buSzPct val="75000"/>
        <a:buFont typeface="StarSymbol"/>
        <a:buChar char="–"/>
        <a:defRPr sz="2700">
          <a:solidFill>
            <a:srgbClr val="000000"/>
          </a:solidFill>
          <a:latin typeface="+mn-lt"/>
        </a:defRPr>
      </a:lvl2pPr>
      <a:lvl3pPr marL="1230313" indent="-204788" algn="l" defTabSz="427038" rtl="0" eaLnBrk="0" fontAlgn="base" hangingPunct="0">
        <a:lnSpc>
          <a:spcPct val="102000"/>
        </a:lnSpc>
        <a:spcBef>
          <a:spcPct val="0"/>
        </a:spcBef>
        <a:spcAft>
          <a:spcPts val="813"/>
        </a:spcAft>
        <a:buClr>
          <a:srgbClr val="000000"/>
        </a:buClr>
        <a:buSzPct val="45000"/>
        <a:buFont typeface="StarSymbol"/>
        <a:buChar char="●"/>
        <a:defRPr sz="2300">
          <a:solidFill>
            <a:srgbClr val="000000"/>
          </a:solidFill>
          <a:latin typeface="+mn-lt"/>
        </a:defRPr>
      </a:lvl3pPr>
      <a:lvl4pPr marL="1641475" indent="-204788" algn="l" defTabSz="427038" rtl="0" eaLnBrk="0" fontAlgn="base" hangingPunct="0">
        <a:lnSpc>
          <a:spcPct val="102000"/>
        </a:lnSpc>
        <a:spcBef>
          <a:spcPct val="0"/>
        </a:spcBef>
        <a:spcAft>
          <a:spcPts val="550"/>
        </a:spcAft>
        <a:buClr>
          <a:srgbClr val="000000"/>
        </a:buClr>
        <a:buSzPct val="75000"/>
        <a:buFont typeface="StarSymbol"/>
        <a:buChar char="–"/>
        <a:defRPr sz="1900">
          <a:solidFill>
            <a:srgbClr val="000000"/>
          </a:solidFill>
          <a:latin typeface="+mn-lt"/>
        </a:defRPr>
      </a:lvl4pPr>
      <a:lvl5pPr marL="2051050" indent="-204788" algn="l" defTabSz="427038" rtl="0" eaLnBrk="0" fontAlgn="base" hangingPunct="0">
        <a:lnSpc>
          <a:spcPct val="102000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/>
        <a:buChar char="●"/>
        <a:defRPr sz="1900">
          <a:solidFill>
            <a:srgbClr val="000000"/>
          </a:solidFill>
          <a:latin typeface="+mn-lt"/>
        </a:defRPr>
      </a:lvl5pPr>
      <a:lvl6pPr marL="2508250" indent="-204788" algn="l" defTabSz="427038" rtl="0" fontAlgn="base">
        <a:lnSpc>
          <a:spcPct val="102000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1900">
          <a:solidFill>
            <a:srgbClr val="000000"/>
          </a:solidFill>
          <a:latin typeface="+mn-lt"/>
        </a:defRPr>
      </a:lvl6pPr>
      <a:lvl7pPr marL="2965450" indent="-204788" algn="l" defTabSz="427038" rtl="0" fontAlgn="base">
        <a:lnSpc>
          <a:spcPct val="102000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1900">
          <a:solidFill>
            <a:srgbClr val="000000"/>
          </a:solidFill>
          <a:latin typeface="+mn-lt"/>
        </a:defRPr>
      </a:lvl7pPr>
      <a:lvl8pPr marL="3422650" indent="-204788" algn="l" defTabSz="427038" rtl="0" fontAlgn="base">
        <a:lnSpc>
          <a:spcPct val="102000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1900">
          <a:solidFill>
            <a:srgbClr val="000000"/>
          </a:solidFill>
          <a:latin typeface="+mn-lt"/>
        </a:defRPr>
      </a:lvl8pPr>
      <a:lvl9pPr marL="3879850" indent="-204788" algn="l" defTabSz="427038" rtl="0" fontAlgn="base">
        <a:lnSpc>
          <a:spcPct val="102000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1900">
          <a:solidFill>
            <a:srgbClr val="00000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28233" y="1196982"/>
            <a:ext cx="9047823" cy="430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Format des Titeltextes zu bearbeiten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233" y="1839913"/>
            <a:ext cx="9047823" cy="431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die Formate des Gliederungstextes zu bearbeiten</a:t>
            </a:r>
          </a:p>
          <a:p>
            <a:pPr lvl="1"/>
            <a:r>
              <a:rPr lang="en-GB" altLang="de-DE" smtClean="0"/>
              <a:t>Zweite Gliederungsebene</a:t>
            </a:r>
          </a:p>
          <a:p>
            <a:pPr lvl="2"/>
            <a:r>
              <a:rPr lang="en-GB" altLang="de-DE" smtClean="0"/>
              <a:t>Dritte Gliederungsebene</a:t>
            </a:r>
          </a:p>
          <a:p>
            <a:pPr lvl="3"/>
            <a:r>
              <a:rPr lang="en-GB" altLang="de-DE" smtClean="0"/>
              <a:t>Vierte Gliederungsebene</a:t>
            </a:r>
          </a:p>
          <a:p>
            <a:pPr lvl="4"/>
            <a:r>
              <a:rPr lang="en-GB" altLang="de-DE" smtClean="0"/>
              <a:t>Fünfte Gliederungsebene</a:t>
            </a:r>
          </a:p>
          <a:p>
            <a:pPr lvl="4"/>
            <a:r>
              <a:rPr lang="en-GB" altLang="de-DE" smtClean="0"/>
              <a:t>Sechste Gliederungsebene</a:t>
            </a:r>
          </a:p>
          <a:p>
            <a:pPr lvl="4"/>
            <a:r>
              <a:rPr lang="en-GB" altLang="de-DE" smtClean="0"/>
              <a:t>Siebente Gliederungsebene</a:t>
            </a:r>
          </a:p>
        </p:txBody>
      </p:sp>
      <p:sp>
        <p:nvSpPr>
          <p:cNvPr id="1028" name="Line 3"/>
          <p:cNvSpPr>
            <a:spLocks noChangeShapeType="1"/>
          </p:cNvSpPr>
          <p:nvPr/>
        </p:nvSpPr>
        <p:spPr bwMode="auto">
          <a:xfrm>
            <a:off x="264848" y="6351595"/>
            <a:ext cx="9331590" cy="1587"/>
          </a:xfrm>
          <a:prstGeom prst="line">
            <a:avLst/>
          </a:prstGeom>
          <a:noFill/>
          <a:ln w="15120" cap="sq">
            <a:solidFill>
              <a:srgbClr val="2D4B9B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sz="1800" b="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8673" y="6405570"/>
            <a:ext cx="483262" cy="41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3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44018" y="188918"/>
            <a:ext cx="2486819" cy="61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31" name="Line 6"/>
          <p:cNvSpPr>
            <a:spLocks noChangeShapeType="1"/>
          </p:cNvSpPr>
          <p:nvPr/>
        </p:nvSpPr>
        <p:spPr bwMode="auto">
          <a:xfrm>
            <a:off x="264849" y="903290"/>
            <a:ext cx="9369425" cy="1587"/>
          </a:xfrm>
          <a:prstGeom prst="line">
            <a:avLst/>
          </a:prstGeom>
          <a:noFill/>
          <a:ln w="25560" cap="sq">
            <a:solidFill>
              <a:srgbClr val="2D4B9B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sz="1800" b="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2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8973873" y="6381757"/>
            <a:ext cx="502179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Segoe UI" charset="0"/>
              </a:defRPr>
            </a:lvl1pPr>
          </a:lstStyle>
          <a:p>
            <a:pPr defTabSz="449263" eaLnBrk="0" hangingPunct="0">
              <a:buSzPct val="100000"/>
              <a:defRPr/>
            </a:pPr>
            <a:fld id="{347FD732-C0D1-419E-8835-779DD5FA6D9E}" type="slidenum">
              <a:rPr lang="de-DE" altLang="de-DE" b="0"/>
              <a:pPr defTabSz="449263" eaLnBrk="0" hangingPunct="0">
                <a:buSzPct val="100000"/>
                <a:defRPr/>
              </a:pPr>
              <a:t>‹#›</a:t>
            </a:fld>
            <a:endParaRPr lang="de-DE" altLang="de-DE" b="0"/>
          </a:p>
        </p:txBody>
      </p:sp>
      <p:pic>
        <p:nvPicPr>
          <p:cNvPr id="1033" name="Picture 8"/>
          <p:cNvPicPr>
            <a:picLocks noChangeAspect="1" noChangeArrowheads="1"/>
          </p:cNvPicPr>
          <p:nvPr/>
        </p:nvPicPr>
        <p:blipFill>
          <a:blip r:embed="rId15" cstate="print"/>
          <a:srcRect l="40637" t="24756" r="3354" b="36119"/>
          <a:stretch>
            <a:fillRect/>
          </a:stretch>
        </p:blipFill>
        <p:spPr bwMode="auto">
          <a:xfrm>
            <a:off x="264852" y="182563"/>
            <a:ext cx="2418027" cy="65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Rectangle 9"/>
          <p:cNvSpPr/>
          <p:nvPr userDrawn="1"/>
        </p:nvSpPr>
        <p:spPr>
          <a:xfrm>
            <a:off x="1147050" y="6443528"/>
            <a:ext cx="38779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b="0" baseline="0" noProof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3rd WDAC, National University of Ireland, Galway, Ireland, 6-7 May 2014</a:t>
            </a:r>
            <a:endParaRPr lang="en-GB" b="0" noProof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2D4B9B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2D4B9B"/>
          </a:solidFill>
          <a:latin typeface="Arial" charset="0"/>
          <a:ea typeface="Microsoft YaHei" charset="-122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2D4B9B"/>
          </a:solidFill>
          <a:latin typeface="Arial" charset="0"/>
          <a:ea typeface="Microsoft YaHei" charset="-122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2D4B9B"/>
          </a:solidFill>
          <a:latin typeface="Arial" charset="0"/>
          <a:ea typeface="Microsoft YaHei" charset="-122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2D4B9B"/>
          </a:solidFill>
          <a:latin typeface="Arial" charset="0"/>
          <a:ea typeface="Microsoft YaHei" charset="-122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2D4B9B"/>
          </a:solidFill>
          <a:latin typeface="Arial" charset="0"/>
          <a:ea typeface="Microsoft YaHei" charset="-122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2D4B9B"/>
          </a:solidFill>
          <a:latin typeface="Arial" charset="0"/>
          <a:ea typeface="Microsoft YaHei" charset="-122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2D4B9B"/>
          </a:solidFill>
          <a:latin typeface="Arial" charset="0"/>
          <a:ea typeface="Microsoft YaHei" charset="-122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2D4B9B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265" name="Picture 2" descr="epsjsnorbit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3" y="2381250"/>
            <a:ext cx="3476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9266" name="Rectangle 41"/>
          <p:cNvSpPr>
            <a:spLocks noGrp="1" noChangeArrowheads="1"/>
          </p:cNvSpPr>
          <p:nvPr>
            <p:ph type="subTitle" sz="quarter" idx="1"/>
          </p:nvPr>
        </p:nvSpPr>
        <p:spPr/>
        <p:txBody>
          <a:bodyPr/>
          <a:lstStyle/>
          <a:p>
            <a:pPr algn="ctr" eaLnBrk="1" hangingPunct="1">
              <a:lnSpc>
                <a:spcPts val="3600"/>
              </a:lnSpc>
              <a:spcBef>
                <a:spcPct val="0"/>
              </a:spcBef>
            </a:pPr>
            <a:r>
              <a:rPr lang="en-GB" sz="2800" cap="none" dirty="0" smtClean="0">
                <a:latin typeface="Arial" charset="0"/>
                <a:cs typeface="Arial" charset="0"/>
              </a:rPr>
              <a:t>Coordination Group Meteorological Satellites</a:t>
            </a:r>
          </a:p>
          <a:p>
            <a:pPr algn="ctr" eaLnBrk="1" hangingPunct="1">
              <a:lnSpc>
                <a:spcPts val="3600"/>
              </a:lnSpc>
              <a:spcBef>
                <a:spcPct val="0"/>
              </a:spcBef>
            </a:pPr>
            <a:r>
              <a:rPr lang="en-GB" sz="2800" cap="none" dirty="0" smtClean="0">
                <a:latin typeface="Arial" charset="0"/>
                <a:cs typeface="Arial" charset="0"/>
              </a:rPr>
              <a:t>on Energy Fluxes in the Earth System</a:t>
            </a:r>
          </a:p>
        </p:txBody>
      </p:sp>
      <p:pic>
        <p:nvPicPr>
          <p:cNvPr id="779267" name="Picture 5" descr="jason-bi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5958">
            <a:off x="2992441" y="2519369"/>
            <a:ext cx="98107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8" name="Picture 6" descr="meto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86163">
            <a:off x="185738" y="2195513"/>
            <a:ext cx="9128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9" name="Content Placeholder 3" descr="ms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67306"/>
            <a:ext cx="1444625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70" name="Content Placeholder 3" descr="ms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3963" y="5076831"/>
            <a:ext cx="1444625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71" name="Picture 8" descr="mfg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4367" y="4783144"/>
            <a:ext cx="769937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72" name="Picture 6" descr="meto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286163">
            <a:off x="93663" y="3213100"/>
            <a:ext cx="9128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73" name="Content Placeholder 3" descr="msg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0466" y="5076831"/>
            <a:ext cx="1444625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9274" name="Text Box 11"/>
          <p:cNvSpPr txBox="1">
            <a:spLocks noChangeArrowheads="1"/>
          </p:cNvSpPr>
          <p:nvPr/>
        </p:nvSpPr>
        <p:spPr bwMode="auto">
          <a:xfrm>
            <a:off x="4175715" y="2407752"/>
            <a:ext cx="5545301" cy="334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dirty="0" smtClean="0"/>
              <a:t>Jörg Schulz</a:t>
            </a:r>
          </a:p>
          <a:p>
            <a:endParaRPr lang="fr-FR" sz="1600" dirty="0" smtClean="0"/>
          </a:p>
          <a:p>
            <a:pPr algn="ctr" defTabSz="449263">
              <a:lnSpc>
                <a:spcPct val="80000"/>
              </a:lnSpc>
              <a:spcBef>
                <a:spcPts val="800"/>
              </a:spcBef>
              <a:buSzPct val="95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de-DE" sz="1600" dirty="0" smtClean="0">
                <a:latin typeface="Arial" pitchFamily="34" charset="0"/>
              </a:rPr>
              <a:t>Axel Andersson</a:t>
            </a:r>
            <a:r>
              <a:rPr lang="en-US" altLang="de-DE" sz="1600" baseline="30000" dirty="0" smtClean="0">
                <a:latin typeface="Arial" pitchFamily="34" charset="0"/>
              </a:rPr>
              <a:t>1</a:t>
            </a:r>
            <a:r>
              <a:rPr lang="en-US" altLang="de-DE" sz="1600" dirty="0" smtClean="0">
                <a:latin typeface="Arial" pitchFamily="34" charset="0"/>
              </a:rPr>
              <a:t>, </a:t>
            </a:r>
            <a:r>
              <a:rPr lang="en-US" altLang="de-DE" sz="1600" dirty="0" err="1" smtClean="0">
                <a:latin typeface="Arial" pitchFamily="34" charset="0"/>
              </a:rPr>
              <a:t>Karsten</a:t>
            </a:r>
            <a:r>
              <a:rPr lang="en-US" altLang="de-DE" sz="1600" dirty="0" smtClean="0">
                <a:latin typeface="Arial" pitchFamily="34" charset="0"/>
              </a:rPr>
              <a:t> Fennig</a:t>
            </a:r>
            <a:r>
              <a:rPr lang="en-US" altLang="de-DE" sz="1600" baseline="30000" dirty="0" smtClean="0">
                <a:latin typeface="Arial" pitchFamily="34" charset="0"/>
              </a:rPr>
              <a:t>1</a:t>
            </a:r>
            <a:r>
              <a:rPr lang="en-US" altLang="de-DE" sz="1600" dirty="0" smtClean="0">
                <a:latin typeface="Arial" pitchFamily="34" charset="0"/>
              </a:rPr>
              <a:t>, Marc Schröder</a:t>
            </a:r>
            <a:r>
              <a:rPr lang="en-US" altLang="de-DE" sz="1600" baseline="30000" dirty="0" smtClean="0">
                <a:latin typeface="Arial" pitchFamily="34" charset="0"/>
              </a:rPr>
              <a:t>1</a:t>
            </a:r>
            <a:r>
              <a:rPr lang="en-US" altLang="de-DE" sz="1600" dirty="0" smtClean="0">
                <a:latin typeface="Arial" pitchFamily="34" charset="0"/>
              </a:rPr>
              <a:t>,</a:t>
            </a:r>
            <a:br>
              <a:rPr lang="en-US" altLang="de-DE" sz="1600" dirty="0" smtClean="0">
                <a:latin typeface="Arial" pitchFamily="34" charset="0"/>
              </a:rPr>
            </a:br>
            <a:r>
              <a:rPr lang="en-US" altLang="de-DE" sz="1600" dirty="0" smtClean="0">
                <a:latin typeface="Arial" pitchFamily="34" charset="0"/>
              </a:rPr>
              <a:t>Christian Klepp</a:t>
            </a:r>
            <a:r>
              <a:rPr lang="en-US" altLang="de-DE" sz="1600" baseline="30000" dirty="0" smtClean="0">
                <a:latin typeface="Arial" pitchFamily="34" charset="0"/>
              </a:rPr>
              <a:t>2 </a:t>
            </a:r>
            <a:r>
              <a:rPr lang="en-US" altLang="de-DE" sz="1600" dirty="0" smtClean="0">
                <a:latin typeface="Arial" pitchFamily="34" charset="0"/>
              </a:rPr>
              <a:t>, Stephan Bakan</a:t>
            </a:r>
            <a:r>
              <a:rPr lang="en-US" altLang="de-DE" sz="1600" baseline="30000" dirty="0" smtClean="0">
                <a:latin typeface="Arial" pitchFamily="34" charset="0"/>
              </a:rPr>
              <a:t>3</a:t>
            </a:r>
          </a:p>
          <a:p>
            <a:pPr algn="ctr" defTabSz="449263">
              <a:lnSpc>
                <a:spcPct val="80000"/>
              </a:lnSpc>
              <a:spcBef>
                <a:spcPts val="800"/>
              </a:spcBef>
              <a:buSzPct val="95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de-DE" sz="1600" dirty="0" smtClean="0">
              <a:latin typeface="Arial" pitchFamily="34" charset="0"/>
            </a:endParaRPr>
          </a:p>
          <a:p>
            <a:pPr algn="ctr" defTabSz="449263">
              <a:lnSpc>
                <a:spcPct val="80000"/>
              </a:lnSpc>
              <a:spcBef>
                <a:spcPts val="800"/>
              </a:spcBef>
              <a:buSzPct val="95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de-DE" sz="1600" baseline="30000" dirty="0" smtClean="0">
                <a:latin typeface="Arial" pitchFamily="34" charset="0"/>
              </a:rPr>
              <a:t>1</a:t>
            </a:r>
            <a:r>
              <a:rPr lang="en-US" altLang="de-DE" sz="1600" b="0" dirty="0" smtClean="0">
                <a:latin typeface="Arial" pitchFamily="34" charset="0"/>
              </a:rPr>
              <a:t>CM SAF / </a:t>
            </a:r>
            <a:r>
              <a:rPr lang="de-DE" altLang="de-DE" sz="1600" b="0" dirty="0" smtClean="0">
                <a:latin typeface="Arial" pitchFamily="34" charset="0"/>
              </a:rPr>
              <a:t>Deutscher Wetterdienst, Offenbach</a:t>
            </a:r>
          </a:p>
          <a:p>
            <a:pPr algn="ctr" defTabSz="449263">
              <a:lnSpc>
                <a:spcPct val="80000"/>
              </a:lnSpc>
              <a:spcBef>
                <a:spcPts val="800"/>
              </a:spcBef>
              <a:buSzPct val="95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de-DE" sz="1600" baseline="30000" dirty="0" smtClean="0">
                <a:latin typeface="Arial" pitchFamily="34" charset="0"/>
              </a:rPr>
              <a:t>2</a:t>
            </a:r>
            <a:r>
              <a:rPr lang="en-US" altLang="de-DE" sz="1600" b="0" dirty="0" smtClean="0">
                <a:latin typeface="Arial" pitchFamily="34" charset="0"/>
              </a:rPr>
              <a:t>Universität Hamburg</a:t>
            </a:r>
          </a:p>
          <a:p>
            <a:pPr algn="ctr" defTabSz="449263">
              <a:lnSpc>
                <a:spcPct val="80000"/>
              </a:lnSpc>
              <a:spcBef>
                <a:spcPts val="800"/>
              </a:spcBef>
              <a:buSzPct val="95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de-DE" sz="1600" baseline="30000" dirty="0" smtClean="0">
                <a:latin typeface="Arial" pitchFamily="34" charset="0"/>
              </a:rPr>
              <a:t>3</a:t>
            </a:r>
            <a:r>
              <a:rPr lang="en-US" altLang="de-DE" sz="1600" b="0" dirty="0" smtClean="0">
                <a:latin typeface="Arial" pitchFamily="34" charset="0"/>
              </a:rPr>
              <a:t>Max-Planck-Institut </a:t>
            </a:r>
            <a:r>
              <a:rPr lang="en-US" altLang="de-DE" sz="1600" b="0" dirty="0" err="1" smtClean="0">
                <a:latin typeface="Arial" pitchFamily="34" charset="0"/>
              </a:rPr>
              <a:t>für</a:t>
            </a:r>
            <a:r>
              <a:rPr lang="en-US" altLang="de-DE" sz="1600" b="0" dirty="0" smtClean="0">
                <a:latin typeface="Arial" pitchFamily="34" charset="0"/>
              </a:rPr>
              <a:t> </a:t>
            </a:r>
            <a:r>
              <a:rPr lang="en-US" altLang="de-DE" sz="1600" b="0" dirty="0" err="1" smtClean="0">
                <a:latin typeface="Arial" pitchFamily="34" charset="0"/>
              </a:rPr>
              <a:t>Meteorologie</a:t>
            </a:r>
            <a:r>
              <a:rPr lang="en-US" altLang="de-DE" sz="1600" b="0" dirty="0" smtClean="0">
                <a:latin typeface="Arial" pitchFamily="34" charset="0"/>
              </a:rPr>
              <a:t>, Hamburg</a:t>
            </a:r>
          </a:p>
          <a:p>
            <a:pPr algn="ctr" defTabSz="449263">
              <a:lnSpc>
                <a:spcPct val="80000"/>
              </a:lnSpc>
              <a:spcBef>
                <a:spcPts val="800"/>
              </a:spcBef>
              <a:buSzPct val="95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altLang="de-DE" sz="1600" b="0" dirty="0" smtClean="0">
              <a:latin typeface="Arial" pitchFamily="34" charset="0"/>
            </a:endParaRPr>
          </a:p>
          <a:p>
            <a:pPr algn="ctr" defTabSz="449263">
              <a:lnSpc>
                <a:spcPct val="80000"/>
              </a:lnSpc>
              <a:spcBef>
                <a:spcPts val="800"/>
              </a:spcBef>
              <a:buSzPct val="95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altLang="de-DE" sz="2400" b="0" dirty="0" smtClean="0">
              <a:solidFill>
                <a:srgbClr val="2D4B9B"/>
              </a:solidFill>
              <a:latin typeface="Arial" pitchFamily="34" charset="0"/>
            </a:endParaRPr>
          </a:p>
          <a:p>
            <a:endParaRPr lang="fr-F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594" y="3064641"/>
            <a:ext cx="6552406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28229" y="1698019"/>
            <a:ext cx="9049544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50838" indent="-35083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 marL="690563" indent="-2587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charset="2"/>
              <a:buChar char=""/>
              <a:defRPr/>
            </a:pPr>
            <a:r>
              <a:rPr lang="de-DE" altLang="de-DE" sz="1800" b="0" dirty="0" err="1" smtClean="0">
                <a:cs typeface="+mn-cs"/>
              </a:rPr>
              <a:t>Based</a:t>
            </a:r>
            <a:r>
              <a:rPr lang="de-DE" altLang="de-DE" sz="1800" b="0" dirty="0" smtClean="0">
                <a:cs typeface="+mn-cs"/>
              </a:rPr>
              <a:t> on passive </a:t>
            </a:r>
            <a:r>
              <a:rPr lang="de-DE" altLang="de-DE" sz="1800" b="0" dirty="0" err="1" smtClean="0">
                <a:cs typeface="+mn-cs"/>
              </a:rPr>
              <a:t>microwave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data</a:t>
            </a:r>
            <a:endParaRPr lang="de-DE" altLang="de-DE" sz="1800" b="0" dirty="0" smtClean="0">
              <a:cs typeface="+mn-cs"/>
            </a:endParaRPr>
          </a:p>
          <a:p>
            <a:pPr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charset="2"/>
              <a:buChar char=""/>
              <a:defRPr/>
            </a:pP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intercalibrated</a:t>
            </a:r>
            <a:r>
              <a:rPr lang="de-DE" altLang="de-DE" sz="1800" b="0" dirty="0" smtClean="0">
                <a:cs typeface="+mn-cs"/>
              </a:rPr>
              <a:t> CM SAF SSM/I FDCR (</a:t>
            </a:r>
            <a:r>
              <a:rPr lang="de-DE" altLang="de-DE" sz="1800" b="0" dirty="0" err="1" smtClean="0">
                <a:cs typeface="+mn-cs"/>
              </a:rPr>
              <a:t>interim</a:t>
            </a:r>
            <a:r>
              <a:rPr lang="de-DE" altLang="de-DE" sz="1800" b="0" dirty="0" smtClean="0">
                <a:cs typeface="+mn-cs"/>
              </a:rPr>
              <a:t>)</a:t>
            </a:r>
          </a:p>
          <a:p>
            <a:pPr lvl="1"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charset="2"/>
              <a:buChar char=""/>
              <a:defRPr/>
            </a:pPr>
            <a:r>
              <a:rPr lang="de-DE" altLang="de-DE" sz="1800" b="0" dirty="0" err="1" smtClean="0">
                <a:cs typeface="+mn-cs"/>
              </a:rPr>
              <a:t>Entire</a:t>
            </a:r>
            <a:r>
              <a:rPr lang="de-DE" altLang="de-DE" sz="1800" b="0" dirty="0" smtClean="0">
                <a:cs typeface="+mn-cs"/>
              </a:rPr>
              <a:t> SSM/I </a:t>
            </a:r>
            <a:r>
              <a:rPr lang="de-DE" altLang="de-DE" sz="1800" b="0" dirty="0" err="1" smtClean="0">
                <a:cs typeface="+mn-cs"/>
              </a:rPr>
              <a:t>record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usable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for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climate</a:t>
            </a:r>
            <a:r>
              <a:rPr lang="de-DE" altLang="de-DE" sz="1800" b="0" dirty="0" smtClean="0">
                <a:cs typeface="+mn-cs"/>
              </a:rPr>
              <a:t>: 1987 – 2008</a:t>
            </a:r>
          </a:p>
          <a:p>
            <a:pPr lvl="1"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charset="2"/>
              <a:buChar char=""/>
              <a:defRPr/>
            </a:pPr>
            <a:r>
              <a:rPr lang="de-DE" altLang="de-DE" sz="1800" b="0" dirty="0" err="1" smtClean="0">
                <a:cs typeface="+mn-cs"/>
              </a:rPr>
              <a:t>Improved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data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quality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control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of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level</a:t>
            </a:r>
            <a:r>
              <a:rPr lang="de-DE" altLang="de-DE" sz="1800" b="0" dirty="0" smtClean="0">
                <a:cs typeface="+mn-cs"/>
              </a:rPr>
              <a:t> 1 </a:t>
            </a:r>
            <a:r>
              <a:rPr lang="de-DE" altLang="de-DE" sz="1800" b="0" dirty="0" err="1" smtClean="0">
                <a:cs typeface="+mn-cs"/>
              </a:rPr>
              <a:t>data</a:t>
            </a:r>
            <a:endParaRPr lang="de-DE" altLang="de-DE" sz="1800" b="0" dirty="0" smtClean="0">
              <a:cs typeface="+mn-cs"/>
            </a:endParaRPr>
          </a:p>
          <a:p>
            <a:pPr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charset="2"/>
              <a:buNone/>
              <a:defRPr/>
            </a:pPr>
            <a:endParaRPr lang="de-DE" altLang="de-DE" sz="1800" b="0" dirty="0" smtClean="0">
              <a:cs typeface="+mn-cs"/>
            </a:endParaRPr>
          </a:p>
          <a:p>
            <a:pPr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charset="2"/>
              <a:buNone/>
              <a:defRPr/>
            </a:pPr>
            <a:endParaRPr lang="de-DE" altLang="de-DE" sz="1800" b="0" dirty="0" smtClean="0">
              <a:cs typeface="+mn-cs"/>
            </a:endParaRPr>
          </a:p>
          <a:p>
            <a:pPr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charset="2"/>
              <a:buNone/>
              <a:defRPr/>
            </a:pPr>
            <a:endParaRPr lang="de-DE" altLang="de-DE" sz="1800" b="0" dirty="0" smtClean="0">
              <a:cs typeface="+mn-cs"/>
            </a:endParaRPr>
          </a:p>
          <a:p>
            <a:pPr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charset="2"/>
              <a:buChar char=""/>
              <a:defRPr/>
            </a:pPr>
            <a:r>
              <a:rPr lang="de-DE" altLang="de-DE" sz="1800" b="0" dirty="0" err="1" smtClean="0">
                <a:cs typeface="+mn-cs"/>
              </a:rPr>
              <a:t>Neural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network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based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precipitation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retrieval</a:t>
            </a:r>
            <a:endParaRPr lang="de-DE" altLang="de-DE" sz="1800" b="0" dirty="0" smtClean="0">
              <a:cs typeface="+mn-cs"/>
            </a:endParaRPr>
          </a:p>
          <a:p>
            <a:pPr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charset="2"/>
              <a:buChar char=""/>
              <a:defRPr/>
            </a:pPr>
            <a:r>
              <a:rPr lang="de-DE" altLang="de-DE" sz="1800" b="0" dirty="0" smtClean="0">
                <a:cs typeface="+mn-cs"/>
              </a:rPr>
              <a:t>Evaporation </a:t>
            </a:r>
            <a:r>
              <a:rPr lang="de-DE" altLang="de-DE" sz="1800" b="0" dirty="0" err="1" smtClean="0">
                <a:cs typeface="+mn-cs"/>
              </a:rPr>
              <a:t>derived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through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bulk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flux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algorithm</a:t>
            </a:r>
            <a:r>
              <a:rPr lang="de-DE" altLang="de-DE" sz="1800" b="0" dirty="0" smtClean="0">
                <a:cs typeface="+mn-cs"/>
              </a:rPr>
              <a:t> (COARE 3.0)</a:t>
            </a:r>
          </a:p>
          <a:p>
            <a:pPr marL="692150" lvl="1" defTabSz="449263" hangingPunct="0">
              <a:lnSpc>
                <a:spcPct val="93000"/>
              </a:lnSpc>
              <a:spcBef>
                <a:spcPts val="900"/>
              </a:spcBef>
              <a:buSzPct val="95000"/>
              <a:defRPr/>
            </a:pPr>
            <a:r>
              <a:rPr lang="de-DE" altLang="de-DE" sz="1800" b="0" i="1" dirty="0" smtClean="0">
                <a:latin typeface="Times New Roman" pitchFamily="16" charset="0"/>
                <a:cs typeface="+mn-cs"/>
              </a:rPr>
              <a:t>		E =  (</a:t>
            </a:r>
            <a:r>
              <a:rPr lang="de-DE" altLang="de-DE" sz="1800" b="0" i="1" dirty="0" err="1" smtClean="0">
                <a:latin typeface="Times New Roman" pitchFamily="16" charset="0"/>
                <a:cs typeface="+mn-cs"/>
              </a:rPr>
              <a:t>ρ</a:t>
            </a:r>
            <a:r>
              <a:rPr lang="de-DE" altLang="de-DE" sz="1800" b="0" i="1" baseline="-33000" dirty="0" err="1" smtClean="0">
                <a:latin typeface="Times New Roman" pitchFamily="16" charset="0"/>
                <a:cs typeface="+mn-cs"/>
              </a:rPr>
              <a:t>a</a:t>
            </a:r>
            <a:r>
              <a:rPr lang="de-DE" altLang="de-DE" sz="1800" b="0" i="1" dirty="0" smtClean="0">
                <a:latin typeface="Times New Roman" pitchFamily="16" charset="0"/>
                <a:cs typeface="+mn-cs"/>
              </a:rPr>
              <a:t>/</a:t>
            </a:r>
            <a:r>
              <a:rPr lang="de-DE" altLang="de-DE" sz="1800" b="0" i="1" dirty="0" err="1" smtClean="0">
                <a:latin typeface="Times New Roman" pitchFamily="16" charset="0"/>
                <a:cs typeface="+mn-cs"/>
              </a:rPr>
              <a:t>ρ</a:t>
            </a:r>
            <a:r>
              <a:rPr lang="de-DE" altLang="de-DE" sz="1800" b="0" i="1" baseline="-33000" dirty="0" err="1" smtClean="0">
                <a:latin typeface="Times New Roman" pitchFamily="16" charset="0"/>
                <a:cs typeface="+mn-cs"/>
              </a:rPr>
              <a:t>w</a:t>
            </a:r>
            <a:r>
              <a:rPr lang="de-DE" altLang="de-DE" sz="1800" b="0" i="1" dirty="0" smtClean="0">
                <a:latin typeface="Times New Roman" pitchFamily="16" charset="0"/>
                <a:cs typeface="+mn-cs"/>
              </a:rPr>
              <a:t>) C</a:t>
            </a:r>
            <a:r>
              <a:rPr lang="de-DE" altLang="de-DE" sz="1600" b="0" i="1" baseline="-25000" dirty="0" smtClean="0">
                <a:latin typeface="Times New Roman" pitchFamily="16" charset="0"/>
                <a:cs typeface="+mn-cs"/>
              </a:rPr>
              <a:t>E</a:t>
            </a:r>
            <a:r>
              <a:rPr lang="de-DE" altLang="de-DE" sz="1800" b="0" i="1" dirty="0" smtClean="0">
                <a:latin typeface="Times New Roman" pitchFamily="16" charset="0"/>
                <a:cs typeface="+mn-cs"/>
              </a:rPr>
              <a:t> U (</a:t>
            </a:r>
            <a:r>
              <a:rPr lang="de-DE" altLang="de-DE" sz="1800" b="0" i="1" dirty="0" err="1" smtClean="0">
                <a:latin typeface="Times New Roman" pitchFamily="16" charset="0"/>
                <a:cs typeface="+mn-cs"/>
              </a:rPr>
              <a:t>q</a:t>
            </a:r>
            <a:r>
              <a:rPr lang="de-DE" altLang="de-DE" sz="1600" b="0" i="1" baseline="-25000" dirty="0" err="1" smtClean="0">
                <a:latin typeface="Times New Roman" pitchFamily="16" charset="0"/>
                <a:cs typeface="+mn-cs"/>
              </a:rPr>
              <a:t>s</a:t>
            </a:r>
            <a:r>
              <a:rPr lang="de-DE" altLang="de-DE" sz="1600" b="0" i="1" dirty="0" smtClean="0">
                <a:latin typeface="Times New Roman" pitchFamily="16" charset="0"/>
                <a:cs typeface="+mn-cs"/>
              </a:rPr>
              <a:t> -</a:t>
            </a:r>
            <a:r>
              <a:rPr lang="de-DE" altLang="de-DE" sz="1800" b="0" i="1" dirty="0" smtClean="0">
                <a:latin typeface="Times New Roman" pitchFamily="16" charset="0"/>
                <a:cs typeface="+mn-cs"/>
              </a:rPr>
              <a:t> </a:t>
            </a:r>
            <a:r>
              <a:rPr lang="de-DE" altLang="de-DE" sz="1800" b="0" i="1" dirty="0" err="1" smtClean="0">
                <a:latin typeface="Times New Roman" pitchFamily="16" charset="0"/>
                <a:cs typeface="+mn-cs"/>
              </a:rPr>
              <a:t>q</a:t>
            </a:r>
            <a:r>
              <a:rPr lang="de-DE" altLang="de-DE" sz="1600" b="0" i="1" baseline="-25000" dirty="0" err="1" smtClean="0">
                <a:latin typeface="Times New Roman" pitchFamily="16" charset="0"/>
                <a:cs typeface="+mn-cs"/>
              </a:rPr>
              <a:t>a</a:t>
            </a:r>
            <a:r>
              <a:rPr lang="de-DE" altLang="de-DE" sz="1800" b="0" i="1" dirty="0" smtClean="0">
                <a:latin typeface="Times New Roman" pitchFamily="16" charset="0"/>
                <a:cs typeface="+mn-cs"/>
              </a:rPr>
              <a:t>)</a:t>
            </a:r>
            <a:r>
              <a:rPr lang="ar-SA" altLang="de-DE" sz="1800" b="0" i="1" dirty="0" smtClean="0">
                <a:latin typeface="Times New Roman" pitchFamily="16" charset="0"/>
                <a:cs typeface="Times New Roman" pitchFamily="16" charset="0"/>
              </a:rPr>
              <a:t>‏</a:t>
            </a:r>
            <a:endParaRPr lang="de-DE" altLang="de-DE" sz="1800" b="0" i="1" dirty="0" smtClean="0">
              <a:latin typeface="Times New Roman" pitchFamily="16" charset="0"/>
              <a:cs typeface="Times New Roman" pitchFamily="16" charset="0"/>
            </a:endParaRPr>
          </a:p>
          <a:p>
            <a:pPr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charset="2"/>
              <a:buChar char=""/>
              <a:defRPr/>
            </a:pPr>
            <a:r>
              <a:rPr lang="de-DE" altLang="de-DE" sz="1800" b="0" dirty="0" smtClean="0">
                <a:cs typeface="+mn-cs"/>
              </a:rPr>
              <a:t>AVHRR Pathfinder SST </a:t>
            </a:r>
            <a:r>
              <a:rPr lang="de-DE" altLang="de-DE" sz="1800" b="0" dirty="0" err="1" smtClean="0">
                <a:cs typeface="+mn-cs"/>
              </a:rPr>
              <a:t>as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input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for</a:t>
            </a:r>
            <a:r>
              <a:rPr lang="de-DE" altLang="de-DE" sz="1800" b="0" dirty="0" smtClean="0">
                <a:cs typeface="+mn-cs"/>
              </a:rPr>
              <a:t> turbulent </a:t>
            </a:r>
            <a:r>
              <a:rPr lang="de-DE" altLang="de-DE" sz="1800" b="0" dirty="0" err="1" smtClean="0">
                <a:cs typeface="+mn-cs"/>
              </a:rPr>
              <a:t>fluxes</a:t>
            </a:r>
            <a:endParaRPr lang="de-DE" altLang="de-DE" sz="1800" b="0" dirty="0" smtClean="0">
              <a:cs typeface="+mn-cs"/>
            </a:endParaRPr>
          </a:p>
          <a:p>
            <a:pPr lvl="1"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charset="2"/>
              <a:buChar char=""/>
              <a:defRPr/>
            </a:pPr>
            <a:r>
              <a:rPr lang="de-DE" altLang="de-DE" sz="1800" b="0" dirty="0" smtClean="0">
                <a:cs typeface="+mn-cs"/>
              </a:rPr>
              <a:t>New OI-</a:t>
            </a:r>
            <a:r>
              <a:rPr lang="de-DE" altLang="de-DE" sz="1800" b="0" dirty="0" err="1" smtClean="0">
                <a:cs typeface="+mn-cs"/>
              </a:rPr>
              <a:t>based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gap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filling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and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diurnal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cycle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corrections</a:t>
            </a:r>
            <a:endParaRPr lang="de-DE" altLang="de-DE" sz="1800" b="0" dirty="0" smtClean="0">
              <a:cs typeface="+mn-cs"/>
            </a:endParaRPr>
          </a:p>
          <a:p>
            <a:pPr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charset="2"/>
              <a:buChar char=""/>
              <a:defRPr/>
            </a:pPr>
            <a:r>
              <a:rPr lang="de-DE" altLang="de-DE" sz="1800" b="0" dirty="0" err="1" smtClean="0">
                <a:cs typeface="+mn-cs"/>
              </a:rPr>
              <a:t>Freshwater</a:t>
            </a:r>
            <a:r>
              <a:rPr lang="de-DE" altLang="de-DE" sz="1800" b="0" dirty="0" smtClean="0">
                <a:cs typeface="+mn-cs"/>
              </a:rPr>
              <a:t> </a:t>
            </a:r>
            <a:r>
              <a:rPr lang="de-DE" altLang="de-DE" sz="1800" b="0" dirty="0" err="1" smtClean="0">
                <a:cs typeface="+mn-cs"/>
              </a:rPr>
              <a:t>Flux</a:t>
            </a:r>
            <a:r>
              <a:rPr lang="de-DE" altLang="de-DE" sz="1800" b="0" dirty="0" smtClean="0">
                <a:cs typeface="+mn-cs"/>
              </a:rPr>
              <a:t>: E - P</a:t>
            </a:r>
          </a:p>
          <a:p>
            <a:pPr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charset="2"/>
              <a:buNone/>
              <a:defRPr/>
            </a:pPr>
            <a:endParaRPr lang="de-DE" altLang="de-DE" sz="1800" b="0" dirty="0" smtClean="0">
              <a:cs typeface="+mn-cs"/>
            </a:endParaRPr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428229" y="1196975"/>
            <a:ext cx="9049544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defTabSz="449263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altLang="de-DE" sz="2200" smtClean="0">
                <a:solidFill>
                  <a:srgbClr val="2D4B9B"/>
                </a:solidFill>
                <a:latin typeface="Arial" pitchFamily="34" charset="0"/>
                <a:cs typeface="+mn-cs"/>
              </a:rPr>
              <a:t>HOAPS 3.2</a:t>
            </a:r>
            <a:br>
              <a:rPr lang="de-DE" altLang="de-DE" sz="2200" smtClean="0">
                <a:solidFill>
                  <a:srgbClr val="2D4B9B"/>
                </a:solidFill>
                <a:latin typeface="Arial" pitchFamily="34" charset="0"/>
                <a:cs typeface="+mn-cs"/>
              </a:rPr>
            </a:br>
            <a:r>
              <a:rPr lang="de-DE" altLang="de-DE" sz="1800" u="sng" smtClean="0">
                <a:solidFill>
                  <a:srgbClr val="2D4B9B"/>
                </a:solidFill>
                <a:latin typeface="Arial" pitchFamily="34" charset="0"/>
                <a:cs typeface="+mn-cs"/>
              </a:rPr>
              <a:t>H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amburg</a:t>
            </a:r>
            <a:r>
              <a:rPr lang="de-DE" altLang="de-DE" sz="1800" b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u="sng" smtClean="0">
                <a:solidFill>
                  <a:srgbClr val="2D4B9B"/>
                </a:solidFill>
                <a:latin typeface="Arial" pitchFamily="34" charset="0"/>
                <a:cs typeface="+mn-cs"/>
              </a:rPr>
              <a:t>O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cean </a:t>
            </a:r>
            <a:r>
              <a:rPr lang="de-DE" altLang="de-DE" sz="1800" u="sng" smtClean="0">
                <a:solidFill>
                  <a:srgbClr val="2D4B9B"/>
                </a:solidFill>
                <a:latin typeface="Arial" pitchFamily="34" charset="0"/>
                <a:cs typeface="+mn-cs"/>
              </a:rPr>
              <a:t>A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tmosphere</a:t>
            </a:r>
            <a:r>
              <a:rPr lang="de-DE" altLang="de-DE" sz="1800" b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u="sng" smtClean="0">
                <a:solidFill>
                  <a:srgbClr val="2D4B9B"/>
                </a:solidFill>
                <a:latin typeface="Arial" pitchFamily="34" charset="0"/>
                <a:cs typeface="+mn-cs"/>
              </a:rPr>
              <a:t>P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arameters</a:t>
            </a:r>
            <a:r>
              <a:rPr lang="de-DE" altLang="de-DE" sz="1800" b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and</a:t>
            </a:r>
            <a:r>
              <a:rPr lang="de-DE" altLang="de-DE" sz="1800" b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Fluxes</a:t>
            </a:r>
            <a:r>
              <a:rPr lang="de-DE" altLang="de-DE" sz="1800" b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from</a:t>
            </a:r>
            <a:r>
              <a:rPr lang="de-DE" altLang="de-DE" sz="1800" b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u="sng" smtClean="0">
                <a:solidFill>
                  <a:srgbClr val="2D4B9B"/>
                </a:solidFill>
                <a:latin typeface="Arial" pitchFamily="34" charset="0"/>
                <a:cs typeface="+mn-cs"/>
              </a:rPr>
              <a:t>S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atellite</a:t>
            </a:r>
            <a:r>
              <a:rPr lang="de-DE" altLang="de-DE" sz="1800" b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Data</a:t>
            </a:r>
            <a:r>
              <a:rPr lang="de-DE" altLang="de-DE" sz="220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8973873" y="6381750"/>
            <a:ext cx="503900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r" defTabSz="449263" eaLnBrk="0" hangingPunct="0">
              <a:buSzPct val="95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2FF7FE6-B5ED-4F8C-96A8-5892BBCFC816}" type="slidenum">
              <a:rPr lang="de-DE" altLang="de-DE" sz="1000" b="0" smtClean="0">
                <a:solidFill>
                  <a:srgbClr val="000000"/>
                </a:solidFill>
                <a:latin typeface="Arial" pitchFamily="34" charset="0"/>
                <a:cs typeface="+mn-cs"/>
              </a:rPr>
              <a:pPr algn="r" defTabSz="449263" eaLnBrk="0" hangingPunct="0">
                <a:buSzPct val="95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10</a:t>
            </a:fld>
            <a:endParaRPr lang="de-DE" altLang="de-DE" sz="1000" b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428229" y="1196975"/>
            <a:ext cx="9049544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defTabSz="449263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altLang="de-DE" sz="2400" smtClean="0">
                <a:solidFill>
                  <a:srgbClr val="2D4B9B"/>
                </a:solidFill>
                <a:latin typeface="Arial" pitchFamily="34" charset="0"/>
                <a:cs typeface="+mn-cs"/>
              </a:rPr>
              <a:t>HOAPS 3.2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8973873" y="6381750"/>
            <a:ext cx="503900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r" defTabSz="449263" eaLnBrk="0" hangingPunct="0">
              <a:buSzPct val="95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528B049-A948-4FC9-8719-20D642ED61BC}" type="slidenum">
              <a:rPr lang="de-DE" altLang="de-DE" sz="1000" b="0" smtClean="0">
                <a:solidFill>
                  <a:srgbClr val="000000"/>
                </a:solidFill>
                <a:latin typeface="Arial" pitchFamily="34" charset="0"/>
                <a:cs typeface="+mn-cs"/>
              </a:rPr>
              <a:pPr algn="r" defTabSz="449263" eaLnBrk="0" hangingPunct="0">
                <a:buSzPct val="95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11</a:t>
            </a:fld>
            <a:endParaRPr lang="de-DE" altLang="de-DE" sz="1000" b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5610" y="1628775"/>
            <a:ext cx="3900488" cy="278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341" y="1628775"/>
            <a:ext cx="3900488" cy="2782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5" cstate="print"/>
          <a:srcRect t="4280" b="5191"/>
          <a:stretch>
            <a:fillRect/>
          </a:stretch>
        </p:blipFill>
        <p:spPr bwMode="auto">
          <a:xfrm>
            <a:off x="820341" y="3789363"/>
            <a:ext cx="3900488" cy="2519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428229" y="1196975"/>
            <a:ext cx="9049544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defTabSz="449263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altLang="de-DE" sz="2400" dirty="0" err="1" smtClean="0">
                <a:solidFill>
                  <a:srgbClr val="2D4B9B"/>
                </a:solidFill>
                <a:latin typeface="Arial" pitchFamily="34" charset="0"/>
                <a:cs typeface="+mn-cs"/>
              </a:rPr>
              <a:t>Climate</a:t>
            </a:r>
            <a:r>
              <a:rPr lang="de-DE" altLang="de-DE" sz="2400" dirty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model </a:t>
            </a:r>
            <a:r>
              <a:rPr lang="de-DE" altLang="de-DE" sz="2400" dirty="0" err="1" smtClean="0">
                <a:solidFill>
                  <a:srgbClr val="2D4B9B"/>
                </a:solidFill>
                <a:latin typeface="Arial" pitchFamily="34" charset="0"/>
                <a:cs typeface="+mn-cs"/>
              </a:rPr>
              <a:t>evaluation</a:t>
            </a:r>
            <a:r>
              <a:rPr lang="de-DE" altLang="de-DE" sz="2400" dirty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2400" dirty="0" err="1" smtClean="0">
                <a:solidFill>
                  <a:srgbClr val="2D4B9B"/>
                </a:solidFill>
                <a:latin typeface="Arial" pitchFamily="34" charset="0"/>
                <a:cs typeface="+mn-cs"/>
              </a:rPr>
              <a:t>using</a:t>
            </a:r>
            <a:r>
              <a:rPr lang="de-DE" altLang="de-DE" sz="2400" dirty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HOAPS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428229" y="1839913"/>
            <a:ext cx="9049544" cy="431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50838" indent="-350838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MPI-ESM, CMIP5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experiments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:</a:t>
            </a:r>
          </a:p>
          <a:p>
            <a:pPr marL="690563" lvl="1" indent="-258763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amip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(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prescribed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SST)</a:t>
            </a:r>
          </a:p>
          <a:p>
            <a:pPr marL="690563" lvl="1" indent="-258763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historical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(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fully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coupled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)</a:t>
            </a:r>
          </a:p>
          <a:p>
            <a:pPr marL="350838" indent="-350838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Satellite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data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:</a:t>
            </a:r>
          </a:p>
          <a:p>
            <a:pPr marL="690563" lvl="1" indent="-258763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HOAPS-3</a:t>
            </a:r>
          </a:p>
          <a:p>
            <a:pPr marL="350838" indent="-350838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Climatological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Evaluation:</a:t>
            </a:r>
          </a:p>
          <a:p>
            <a:pPr marL="690563" lvl="1" indent="-258763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1988 – 2005,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monthly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means</a:t>
            </a:r>
            <a:endParaRPr lang="de-DE" altLang="de-DE" sz="1800" b="0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marL="690563" lvl="1" indent="-258763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Horizontal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resolution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: T63 (~1.875°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at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Equator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)</a:t>
            </a:r>
          </a:p>
          <a:p>
            <a:pPr marL="690563" lvl="1" indent="-258763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altLang="de-DE" sz="1800" b="0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marL="350838" indent="-350838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Does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the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climate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model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correctly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reproduce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freshwater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flux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parameters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?</a:t>
            </a:r>
          </a:p>
          <a:p>
            <a:pPr marL="350838" indent="-350838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altLang="de-DE" sz="1800" b="0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8973873" y="6381750"/>
            <a:ext cx="503900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r" defTabSz="449263" eaLnBrk="0" hangingPunct="0">
              <a:buSzPct val="95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725DE36-3FFC-4199-927B-0E322035214F}" type="slidenum">
              <a:rPr lang="de-DE" altLang="de-DE" sz="1000" b="0" smtClean="0">
                <a:solidFill>
                  <a:srgbClr val="000000"/>
                </a:solidFill>
                <a:latin typeface="Arial" pitchFamily="34" charset="0"/>
                <a:cs typeface="+mn-cs"/>
              </a:rPr>
              <a:pPr algn="r" defTabSz="449263" eaLnBrk="0" hangingPunct="0">
                <a:buSzPct val="95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12</a:t>
            </a:fld>
            <a:endParaRPr lang="de-DE" altLang="de-DE" sz="1000" b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428229" y="1196975"/>
            <a:ext cx="9049544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defTabSz="449263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altLang="de-DE" sz="2400" smtClean="0">
                <a:solidFill>
                  <a:srgbClr val="2D4B9B"/>
                </a:solidFill>
                <a:latin typeface="Arial" pitchFamily="34" charset="0"/>
                <a:cs typeface="+mn-cs"/>
              </a:rPr>
              <a:t>Precipitation MPI-ESM - HOAPS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133600"/>
            <a:ext cx="4953000" cy="3532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3601"/>
            <a:ext cx="4953000" cy="3533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428229" y="1196975"/>
            <a:ext cx="9049544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defTabSz="449263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altLang="de-DE" sz="2400" smtClean="0">
                <a:solidFill>
                  <a:srgbClr val="2D4B9B"/>
                </a:solidFill>
                <a:latin typeface="Arial" pitchFamily="34" charset="0"/>
                <a:cs typeface="+mn-cs"/>
              </a:rPr>
              <a:t>Evaporation MPI-ESM - HOAPS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4953000" cy="3532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133601"/>
            <a:ext cx="4953000" cy="3533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428229" y="1196975"/>
            <a:ext cx="9049544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defTabSz="449263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altLang="de-DE" sz="2400" smtClean="0">
                <a:solidFill>
                  <a:srgbClr val="2D4B9B"/>
                </a:solidFill>
                <a:latin typeface="Arial" pitchFamily="34" charset="0"/>
                <a:cs typeface="+mn-cs"/>
              </a:rPr>
              <a:t>Freshwater Flux MPI-ESM - HOAPS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133600"/>
            <a:ext cx="4953000" cy="3532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3600"/>
            <a:ext cx="4953000" cy="3532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428229" y="1196975"/>
            <a:ext cx="9049544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defTabSz="449263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altLang="de-DE" sz="2400" smtClean="0">
                <a:solidFill>
                  <a:srgbClr val="2D4B9B"/>
                </a:solidFill>
                <a:latin typeface="Arial" pitchFamily="34" charset="0"/>
                <a:cs typeface="+mn-cs"/>
              </a:rPr>
              <a:t>Freshwater Flux Bias vs. Sea Surface Salinity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6897" y="2063754"/>
            <a:ext cx="4447381" cy="3381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3600"/>
            <a:ext cx="4953000" cy="3532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428229" y="1196975"/>
            <a:ext cx="9049544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defTabSz="449263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altLang="de-DE" sz="2400" smtClean="0">
                <a:solidFill>
                  <a:srgbClr val="2D4B9B"/>
                </a:solidFill>
                <a:latin typeface="Arial" pitchFamily="34" charset="0"/>
                <a:cs typeface="+mn-cs"/>
              </a:rPr>
              <a:t>Outlook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160208" y="1839913"/>
            <a:ext cx="4648276" cy="431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50838" indent="-350838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Next Release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Scheduled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Q2 2015</a:t>
            </a:r>
          </a:p>
          <a:p>
            <a:pPr marL="690563" lvl="1" indent="-258763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1D-Var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retrieval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scheme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(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including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uncertainty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estimates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)</a:t>
            </a:r>
          </a:p>
          <a:p>
            <a:pPr marL="690563" lvl="1" indent="-258763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New SSM/I /  SSMIS FCDR</a:t>
            </a:r>
          </a:p>
          <a:p>
            <a:pPr marL="690563" lvl="1" indent="-258763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New SST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data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set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(ESA CCI)</a:t>
            </a:r>
          </a:p>
          <a:p>
            <a:pPr marL="690563" lvl="1" indent="-258763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altLang="de-DE" sz="1800" b="0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marL="350838" indent="-350838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German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project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DAPACLIP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daily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precipitation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product</a:t>
            </a:r>
            <a:endParaRPr lang="de-DE" altLang="de-DE" sz="1800" b="0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marL="690563" lvl="1" indent="-258763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Combination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of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satellite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retrieval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/>
            </a:r>
            <a:b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</a:b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with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GPCC rain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gauge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data</a:t>
            </a:r>
            <a:endParaRPr lang="de-DE" altLang="de-DE" sz="1800" b="0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marL="690563" lvl="1" indent="-258763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To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be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used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for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evaluation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of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decadal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b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</a:b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predictions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.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93" y="2995284"/>
            <a:ext cx="4681273" cy="3068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Observations Needed for Fluxes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Energy fluxes at top of atmosphere and surface are not directly measured with satellite instruments;</a:t>
            </a:r>
          </a:p>
          <a:p>
            <a:r>
              <a:rPr lang="en-GB" dirty="0" smtClean="0"/>
              <a:t>Surface fluxes are parameterised or derived using complex models;</a:t>
            </a:r>
          </a:p>
          <a:p>
            <a:r>
              <a:rPr lang="en-GB" dirty="0" smtClean="0"/>
              <a:t>Parameterisations and models need basic meteorological, oceanographic and terrestrial base </a:t>
            </a:r>
            <a:r>
              <a:rPr lang="en-GB" dirty="0" smtClean="0"/>
              <a:t>variables </a:t>
            </a:r>
            <a:r>
              <a:rPr lang="en-GB" dirty="0" smtClean="0"/>
              <a:t>(TCDRs or ECVs in GCOS language) that describe the atmosphere </a:t>
            </a:r>
            <a:r>
              <a:rPr lang="en-GB" dirty="0" smtClean="0"/>
              <a:t>and surface (see </a:t>
            </a:r>
            <a:r>
              <a:rPr lang="en-GB" dirty="0" smtClean="0"/>
              <a:t>cross-walk in John Bates talk);</a:t>
            </a:r>
          </a:p>
          <a:p>
            <a:r>
              <a:rPr lang="en-GB" dirty="0" smtClean="0"/>
              <a:t>This is where </a:t>
            </a:r>
            <a:r>
              <a:rPr lang="en-GB" dirty="0" smtClean="0"/>
              <a:t>long-term measurements </a:t>
            </a:r>
            <a:r>
              <a:rPr lang="en-GB" dirty="0" smtClean="0"/>
              <a:t>from CGMS satellites and some data products can contribute.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Surface Radiation Budget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052" y="1828800"/>
            <a:ext cx="9447213" cy="477695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Questions include:</a:t>
            </a:r>
          </a:p>
          <a:p>
            <a:pPr lvl="1">
              <a:lnSpc>
                <a:spcPct val="120000"/>
              </a:lnSpc>
            </a:pPr>
            <a:r>
              <a:rPr lang="en-IE" dirty="0" smtClean="0"/>
              <a:t>uncertainty in aerosol-cloud interaction and associated indirect radiative effects in climate models;</a:t>
            </a:r>
            <a:endParaRPr lang="en-GB" dirty="0" smtClean="0"/>
          </a:p>
          <a:p>
            <a:pPr lvl="1">
              <a:lnSpc>
                <a:spcPct val="120000"/>
              </a:lnSpc>
            </a:pPr>
            <a:r>
              <a:rPr lang="en-IE" dirty="0" smtClean="0"/>
              <a:t>uncertainty in radiative forcing due to an insufficient quantification of land-surface properties, their changes, and land-atmosphere interactions.</a:t>
            </a:r>
            <a:endParaRPr lang="en-GB" dirty="0" smtClean="0"/>
          </a:p>
          <a:p>
            <a:pPr>
              <a:lnSpc>
                <a:spcPct val="120000"/>
              </a:lnSpc>
            </a:pPr>
            <a:r>
              <a:rPr lang="en-GB" dirty="0" smtClean="0"/>
              <a:t>Basic is SW and LW broadband radiometer and Total Solar Irradiance Monitor;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In addition one needs: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n-GB" dirty="0" smtClean="0"/>
              <a:t>Water vapour (many operational missions contribute);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n-GB" dirty="0" smtClean="0"/>
              <a:t>Cloud properties (mixture of research and operational missions);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n-GB" dirty="0" smtClean="0"/>
              <a:t>Aerosol (no real (</a:t>
            </a:r>
            <a:r>
              <a:rPr lang="en-GB" dirty="0" err="1" smtClean="0"/>
              <a:t>polarimetric</a:t>
            </a:r>
            <a:r>
              <a:rPr lang="en-GB" dirty="0" smtClean="0"/>
              <a:t>) mission exists but some operational, e.g. GOME-2 can contribute);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n-GB" dirty="0" smtClean="0"/>
              <a:t>Surface properties (albedo and others).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GB" dirty="0" smtClean="0"/>
              <a:t>Overall coordination of observations and data records shall be part of the architecture for climate monitoring from </a:t>
            </a:r>
            <a:r>
              <a:rPr lang="en-GB" dirty="0" smtClean="0"/>
              <a:t>space and be dealt with in the CEOS-CGMS WG Climate.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59310" y="928051"/>
            <a:ext cx="9457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1"/>
                </a:solidFill>
              </a:rPr>
              <a:t>Went back to GCOS XIV, Doc </a:t>
            </a:r>
            <a:r>
              <a:rPr lang="en-GB" sz="2400" dirty="0" smtClean="0">
                <a:solidFill>
                  <a:schemeClr val="tx1"/>
                </a:solidFill>
              </a:rPr>
              <a:t>22a, 2008:</a:t>
            </a:r>
            <a:r>
              <a:rPr lang="en-IE" sz="2400" dirty="0" smtClean="0">
                <a:solidFill>
                  <a:schemeClr val="tx1"/>
                </a:solidFill>
              </a:rPr>
              <a:t> </a:t>
            </a:r>
            <a:r>
              <a:rPr lang="en-IE" sz="2400" dirty="0" smtClean="0">
                <a:solidFill>
                  <a:schemeClr val="tx1"/>
                </a:solidFill>
              </a:rPr>
              <a:t>Review of </a:t>
            </a:r>
            <a:r>
              <a:rPr lang="en-IE" sz="2400" dirty="0" smtClean="0">
                <a:solidFill>
                  <a:schemeClr val="tx1"/>
                </a:solidFill>
              </a:rPr>
              <a:t>observation </a:t>
            </a:r>
            <a:r>
              <a:rPr lang="en-IE" sz="2400" dirty="0" smtClean="0">
                <a:solidFill>
                  <a:schemeClr val="tx1"/>
                </a:solidFill>
              </a:rPr>
              <a:t>strategy/vision for </a:t>
            </a:r>
            <a:r>
              <a:rPr lang="en-GB" sz="2400" dirty="0" smtClean="0">
                <a:solidFill>
                  <a:schemeClr val="tx1"/>
                </a:solidFill>
              </a:rPr>
              <a:t>Earth Radiation </a:t>
            </a:r>
            <a:r>
              <a:rPr lang="en-GB" sz="2400" dirty="0" smtClean="0">
                <a:solidFill>
                  <a:schemeClr val="tx1"/>
                </a:solidFill>
              </a:rPr>
              <a:t>Budget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847724" y="898525"/>
            <a:ext cx="8343901" cy="5588000"/>
            <a:chOff x="847725" y="898525"/>
            <a:chExt cx="8343900" cy="5588000"/>
          </a:xfrm>
          <a:solidFill>
            <a:srgbClr val="C5B9AC">
              <a:alpha val="20000"/>
            </a:srgbClr>
          </a:solidFill>
        </p:grpSpPr>
        <p:sp>
          <p:nvSpPr>
            <p:cNvPr id="60489" name="Rectangle 96"/>
            <p:cNvSpPr>
              <a:spLocks noChangeArrowheads="1"/>
            </p:cNvSpPr>
            <p:nvPr/>
          </p:nvSpPr>
          <p:spPr bwMode="auto">
            <a:xfrm>
              <a:off x="8477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490" name="Rectangle 97"/>
            <p:cNvSpPr>
              <a:spLocks noChangeArrowheads="1"/>
            </p:cNvSpPr>
            <p:nvPr/>
          </p:nvSpPr>
          <p:spPr bwMode="auto">
            <a:xfrm>
              <a:off x="12985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491" name="Rectangle 98"/>
            <p:cNvSpPr>
              <a:spLocks noChangeArrowheads="1"/>
            </p:cNvSpPr>
            <p:nvPr/>
          </p:nvSpPr>
          <p:spPr bwMode="auto">
            <a:xfrm>
              <a:off x="17494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492" name="Rectangle 101"/>
            <p:cNvSpPr>
              <a:spLocks noChangeArrowheads="1"/>
            </p:cNvSpPr>
            <p:nvPr/>
          </p:nvSpPr>
          <p:spPr bwMode="auto">
            <a:xfrm>
              <a:off x="22002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493" name="Rectangle 102"/>
            <p:cNvSpPr>
              <a:spLocks noChangeArrowheads="1"/>
            </p:cNvSpPr>
            <p:nvPr/>
          </p:nvSpPr>
          <p:spPr bwMode="auto">
            <a:xfrm>
              <a:off x="26511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494" name="Rectangle 103"/>
            <p:cNvSpPr>
              <a:spLocks noChangeArrowheads="1"/>
            </p:cNvSpPr>
            <p:nvPr/>
          </p:nvSpPr>
          <p:spPr bwMode="auto">
            <a:xfrm>
              <a:off x="31019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495" name="Rectangle 104"/>
            <p:cNvSpPr>
              <a:spLocks noChangeArrowheads="1"/>
            </p:cNvSpPr>
            <p:nvPr/>
          </p:nvSpPr>
          <p:spPr bwMode="auto">
            <a:xfrm>
              <a:off x="35528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496" name="Rectangle 105"/>
            <p:cNvSpPr>
              <a:spLocks noChangeArrowheads="1"/>
            </p:cNvSpPr>
            <p:nvPr/>
          </p:nvSpPr>
          <p:spPr bwMode="auto">
            <a:xfrm>
              <a:off x="40036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497" name="Rectangle 106"/>
            <p:cNvSpPr>
              <a:spLocks noChangeArrowheads="1"/>
            </p:cNvSpPr>
            <p:nvPr/>
          </p:nvSpPr>
          <p:spPr bwMode="auto">
            <a:xfrm>
              <a:off x="44545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498" name="Rectangle 107"/>
            <p:cNvSpPr>
              <a:spLocks noChangeArrowheads="1"/>
            </p:cNvSpPr>
            <p:nvPr/>
          </p:nvSpPr>
          <p:spPr bwMode="auto">
            <a:xfrm>
              <a:off x="49053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499" name="Rectangle 108"/>
            <p:cNvSpPr>
              <a:spLocks noChangeArrowheads="1"/>
            </p:cNvSpPr>
            <p:nvPr/>
          </p:nvSpPr>
          <p:spPr bwMode="auto">
            <a:xfrm>
              <a:off x="53562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500" name="Rectangle 109"/>
            <p:cNvSpPr>
              <a:spLocks noChangeArrowheads="1"/>
            </p:cNvSpPr>
            <p:nvPr/>
          </p:nvSpPr>
          <p:spPr bwMode="auto">
            <a:xfrm>
              <a:off x="58070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501" name="Rectangle 110"/>
            <p:cNvSpPr>
              <a:spLocks noChangeArrowheads="1"/>
            </p:cNvSpPr>
            <p:nvPr/>
          </p:nvSpPr>
          <p:spPr bwMode="auto">
            <a:xfrm>
              <a:off x="62579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502" name="Rectangle 111"/>
            <p:cNvSpPr>
              <a:spLocks noChangeArrowheads="1"/>
            </p:cNvSpPr>
            <p:nvPr/>
          </p:nvSpPr>
          <p:spPr bwMode="auto">
            <a:xfrm>
              <a:off x="67087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503" name="Rectangle 112"/>
            <p:cNvSpPr>
              <a:spLocks noChangeArrowheads="1"/>
            </p:cNvSpPr>
            <p:nvPr/>
          </p:nvSpPr>
          <p:spPr bwMode="auto">
            <a:xfrm>
              <a:off x="71596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504" name="Rectangle 113"/>
            <p:cNvSpPr>
              <a:spLocks noChangeArrowheads="1"/>
            </p:cNvSpPr>
            <p:nvPr/>
          </p:nvSpPr>
          <p:spPr bwMode="auto">
            <a:xfrm>
              <a:off x="76104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505" name="Rectangle 114"/>
            <p:cNvSpPr>
              <a:spLocks noChangeArrowheads="1"/>
            </p:cNvSpPr>
            <p:nvPr/>
          </p:nvSpPr>
          <p:spPr bwMode="auto">
            <a:xfrm>
              <a:off x="80613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506" name="Rectangle 115"/>
            <p:cNvSpPr>
              <a:spLocks noChangeArrowheads="1"/>
            </p:cNvSpPr>
            <p:nvPr/>
          </p:nvSpPr>
          <p:spPr bwMode="auto">
            <a:xfrm>
              <a:off x="85121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60507" name="Rectangle 116"/>
            <p:cNvSpPr>
              <a:spLocks noChangeArrowheads="1"/>
            </p:cNvSpPr>
            <p:nvPr/>
          </p:nvSpPr>
          <p:spPr bwMode="auto">
            <a:xfrm>
              <a:off x="89630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sz="900" b="1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138243" name="TextBox 177"/>
          <p:cNvSpPr txBox="1">
            <a:spLocks noChangeArrowheads="1"/>
          </p:cNvSpPr>
          <p:nvPr/>
        </p:nvSpPr>
        <p:spPr bwMode="auto">
          <a:xfrm>
            <a:off x="592139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03</a:t>
            </a:r>
          </a:p>
        </p:txBody>
      </p:sp>
      <p:sp>
        <p:nvSpPr>
          <p:cNvPr id="138244" name="TextBox 178"/>
          <p:cNvSpPr txBox="1">
            <a:spLocks noChangeArrowheads="1"/>
          </p:cNvSpPr>
          <p:nvPr/>
        </p:nvSpPr>
        <p:spPr bwMode="auto">
          <a:xfrm>
            <a:off x="812800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 dirty="0">
                <a:solidFill>
                  <a:srgbClr val="002569"/>
                </a:solidFill>
                <a:latin typeface="Arial" charset="0"/>
                <a:cs typeface="Arial" charset="0"/>
              </a:rPr>
              <a:t>04</a:t>
            </a:r>
          </a:p>
        </p:txBody>
      </p:sp>
      <p:sp>
        <p:nvSpPr>
          <p:cNvPr id="138245" name="TextBox 179"/>
          <p:cNvSpPr txBox="1">
            <a:spLocks noChangeArrowheads="1"/>
          </p:cNvSpPr>
          <p:nvPr/>
        </p:nvSpPr>
        <p:spPr bwMode="auto">
          <a:xfrm>
            <a:off x="1042989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05</a:t>
            </a:r>
          </a:p>
        </p:txBody>
      </p:sp>
      <p:sp>
        <p:nvSpPr>
          <p:cNvPr id="138246" name="TextBox 180"/>
          <p:cNvSpPr txBox="1">
            <a:spLocks noChangeArrowheads="1"/>
          </p:cNvSpPr>
          <p:nvPr/>
        </p:nvSpPr>
        <p:spPr bwMode="auto">
          <a:xfrm>
            <a:off x="1262064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06</a:t>
            </a:r>
          </a:p>
        </p:txBody>
      </p:sp>
      <p:sp>
        <p:nvSpPr>
          <p:cNvPr id="138247" name="TextBox 181"/>
          <p:cNvSpPr txBox="1">
            <a:spLocks noChangeArrowheads="1"/>
          </p:cNvSpPr>
          <p:nvPr/>
        </p:nvSpPr>
        <p:spPr bwMode="auto">
          <a:xfrm>
            <a:off x="1492250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07</a:t>
            </a:r>
          </a:p>
        </p:txBody>
      </p:sp>
      <p:sp>
        <p:nvSpPr>
          <p:cNvPr id="138248" name="TextBox 182"/>
          <p:cNvSpPr txBox="1">
            <a:spLocks noChangeArrowheads="1"/>
          </p:cNvSpPr>
          <p:nvPr/>
        </p:nvSpPr>
        <p:spPr bwMode="auto">
          <a:xfrm>
            <a:off x="1716089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08</a:t>
            </a:r>
          </a:p>
        </p:txBody>
      </p:sp>
      <p:sp>
        <p:nvSpPr>
          <p:cNvPr id="138249" name="TextBox 183"/>
          <p:cNvSpPr txBox="1">
            <a:spLocks noChangeArrowheads="1"/>
          </p:cNvSpPr>
          <p:nvPr/>
        </p:nvSpPr>
        <p:spPr bwMode="auto">
          <a:xfrm>
            <a:off x="1947864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09</a:t>
            </a:r>
          </a:p>
        </p:txBody>
      </p:sp>
      <p:sp>
        <p:nvSpPr>
          <p:cNvPr id="138250" name="TextBox 184"/>
          <p:cNvSpPr txBox="1">
            <a:spLocks noChangeArrowheads="1"/>
          </p:cNvSpPr>
          <p:nvPr/>
        </p:nvSpPr>
        <p:spPr bwMode="auto">
          <a:xfrm>
            <a:off x="2160589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138251" name="TextBox 185"/>
          <p:cNvSpPr txBox="1">
            <a:spLocks noChangeArrowheads="1"/>
          </p:cNvSpPr>
          <p:nvPr/>
        </p:nvSpPr>
        <p:spPr bwMode="auto">
          <a:xfrm>
            <a:off x="2390775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138252" name="TextBox 186"/>
          <p:cNvSpPr txBox="1">
            <a:spLocks noChangeArrowheads="1"/>
          </p:cNvSpPr>
          <p:nvPr/>
        </p:nvSpPr>
        <p:spPr bwMode="auto">
          <a:xfrm>
            <a:off x="2613025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138253" name="TextBox 187"/>
          <p:cNvSpPr txBox="1">
            <a:spLocks noChangeArrowheads="1"/>
          </p:cNvSpPr>
          <p:nvPr/>
        </p:nvSpPr>
        <p:spPr bwMode="auto">
          <a:xfrm>
            <a:off x="2843214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138254" name="TextBox 188"/>
          <p:cNvSpPr txBox="1">
            <a:spLocks noChangeArrowheads="1"/>
          </p:cNvSpPr>
          <p:nvPr/>
        </p:nvSpPr>
        <p:spPr bwMode="auto">
          <a:xfrm>
            <a:off x="3062289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138255" name="TextBox 189"/>
          <p:cNvSpPr txBox="1">
            <a:spLocks noChangeArrowheads="1"/>
          </p:cNvSpPr>
          <p:nvPr/>
        </p:nvSpPr>
        <p:spPr bwMode="auto">
          <a:xfrm>
            <a:off x="3292475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138256" name="TextBox 190"/>
          <p:cNvSpPr txBox="1">
            <a:spLocks noChangeArrowheads="1"/>
          </p:cNvSpPr>
          <p:nvPr/>
        </p:nvSpPr>
        <p:spPr bwMode="auto">
          <a:xfrm>
            <a:off x="3519489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138257" name="TextBox 191"/>
          <p:cNvSpPr txBox="1">
            <a:spLocks noChangeArrowheads="1"/>
          </p:cNvSpPr>
          <p:nvPr/>
        </p:nvSpPr>
        <p:spPr bwMode="auto">
          <a:xfrm>
            <a:off x="3749676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138258" name="TextBox 192"/>
          <p:cNvSpPr txBox="1">
            <a:spLocks noChangeArrowheads="1"/>
          </p:cNvSpPr>
          <p:nvPr/>
        </p:nvSpPr>
        <p:spPr bwMode="auto">
          <a:xfrm>
            <a:off x="3962400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138259" name="TextBox 193"/>
          <p:cNvSpPr txBox="1">
            <a:spLocks noChangeArrowheads="1"/>
          </p:cNvSpPr>
          <p:nvPr/>
        </p:nvSpPr>
        <p:spPr bwMode="auto">
          <a:xfrm>
            <a:off x="4194175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138260" name="TextBox 194"/>
          <p:cNvSpPr txBox="1">
            <a:spLocks noChangeArrowheads="1"/>
          </p:cNvSpPr>
          <p:nvPr/>
        </p:nvSpPr>
        <p:spPr bwMode="auto">
          <a:xfrm>
            <a:off x="4414839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138261" name="TextBox 195"/>
          <p:cNvSpPr txBox="1">
            <a:spLocks noChangeArrowheads="1"/>
          </p:cNvSpPr>
          <p:nvPr/>
        </p:nvSpPr>
        <p:spPr bwMode="auto">
          <a:xfrm>
            <a:off x="4645025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138262" name="TextBox 196"/>
          <p:cNvSpPr txBox="1">
            <a:spLocks noChangeArrowheads="1"/>
          </p:cNvSpPr>
          <p:nvPr/>
        </p:nvSpPr>
        <p:spPr bwMode="auto">
          <a:xfrm>
            <a:off x="4864101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138263" name="TextBox 197"/>
          <p:cNvSpPr txBox="1">
            <a:spLocks noChangeArrowheads="1"/>
          </p:cNvSpPr>
          <p:nvPr/>
        </p:nvSpPr>
        <p:spPr bwMode="auto">
          <a:xfrm>
            <a:off x="5094288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138264" name="TextBox 198"/>
          <p:cNvSpPr txBox="1">
            <a:spLocks noChangeArrowheads="1"/>
          </p:cNvSpPr>
          <p:nvPr/>
        </p:nvSpPr>
        <p:spPr bwMode="auto">
          <a:xfrm>
            <a:off x="5318126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138265" name="TextBox 199"/>
          <p:cNvSpPr txBox="1">
            <a:spLocks noChangeArrowheads="1"/>
          </p:cNvSpPr>
          <p:nvPr/>
        </p:nvSpPr>
        <p:spPr bwMode="auto">
          <a:xfrm>
            <a:off x="5549900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138266" name="TextBox 200"/>
          <p:cNvSpPr txBox="1">
            <a:spLocks noChangeArrowheads="1"/>
          </p:cNvSpPr>
          <p:nvPr/>
        </p:nvSpPr>
        <p:spPr bwMode="auto">
          <a:xfrm>
            <a:off x="5762625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138267" name="TextBox 201"/>
          <p:cNvSpPr txBox="1">
            <a:spLocks noChangeArrowheads="1"/>
          </p:cNvSpPr>
          <p:nvPr/>
        </p:nvSpPr>
        <p:spPr bwMode="auto">
          <a:xfrm>
            <a:off x="5992814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138268" name="TextBox 202"/>
          <p:cNvSpPr txBox="1">
            <a:spLocks noChangeArrowheads="1"/>
          </p:cNvSpPr>
          <p:nvPr/>
        </p:nvSpPr>
        <p:spPr bwMode="auto">
          <a:xfrm>
            <a:off x="6215064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138269" name="TextBox 203"/>
          <p:cNvSpPr txBox="1">
            <a:spLocks noChangeArrowheads="1"/>
          </p:cNvSpPr>
          <p:nvPr/>
        </p:nvSpPr>
        <p:spPr bwMode="auto">
          <a:xfrm>
            <a:off x="6445250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138270" name="TextBox 204"/>
          <p:cNvSpPr txBox="1">
            <a:spLocks noChangeArrowheads="1"/>
          </p:cNvSpPr>
          <p:nvPr/>
        </p:nvSpPr>
        <p:spPr bwMode="auto">
          <a:xfrm>
            <a:off x="6664325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138271" name="TextBox 205"/>
          <p:cNvSpPr txBox="1">
            <a:spLocks noChangeArrowheads="1"/>
          </p:cNvSpPr>
          <p:nvPr/>
        </p:nvSpPr>
        <p:spPr bwMode="auto">
          <a:xfrm>
            <a:off x="6894513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138272" name="TextBox 206"/>
          <p:cNvSpPr txBox="1">
            <a:spLocks noChangeArrowheads="1"/>
          </p:cNvSpPr>
          <p:nvPr/>
        </p:nvSpPr>
        <p:spPr bwMode="auto">
          <a:xfrm>
            <a:off x="7124700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138273" name="TextBox 207"/>
          <p:cNvSpPr txBox="1">
            <a:spLocks noChangeArrowheads="1"/>
          </p:cNvSpPr>
          <p:nvPr/>
        </p:nvSpPr>
        <p:spPr bwMode="auto">
          <a:xfrm>
            <a:off x="7348538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138274" name="TextBox 208"/>
          <p:cNvSpPr txBox="1">
            <a:spLocks noChangeArrowheads="1"/>
          </p:cNvSpPr>
          <p:nvPr/>
        </p:nvSpPr>
        <p:spPr bwMode="auto">
          <a:xfrm>
            <a:off x="7578725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138275" name="TextBox 209"/>
          <p:cNvSpPr txBox="1">
            <a:spLocks noChangeArrowheads="1"/>
          </p:cNvSpPr>
          <p:nvPr/>
        </p:nvSpPr>
        <p:spPr bwMode="auto">
          <a:xfrm>
            <a:off x="7793038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138276" name="TextBox 210"/>
          <p:cNvSpPr txBox="1">
            <a:spLocks noChangeArrowheads="1"/>
          </p:cNvSpPr>
          <p:nvPr/>
        </p:nvSpPr>
        <p:spPr bwMode="auto">
          <a:xfrm>
            <a:off x="8023225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138277" name="TextBox 211"/>
          <p:cNvSpPr txBox="1">
            <a:spLocks noChangeArrowheads="1"/>
          </p:cNvSpPr>
          <p:nvPr/>
        </p:nvSpPr>
        <p:spPr bwMode="auto">
          <a:xfrm>
            <a:off x="8243888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138278" name="TextBox 212"/>
          <p:cNvSpPr txBox="1">
            <a:spLocks noChangeArrowheads="1"/>
          </p:cNvSpPr>
          <p:nvPr/>
        </p:nvSpPr>
        <p:spPr bwMode="auto">
          <a:xfrm>
            <a:off x="8475664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138279" name="TextBox 213"/>
          <p:cNvSpPr txBox="1">
            <a:spLocks noChangeArrowheads="1"/>
          </p:cNvSpPr>
          <p:nvPr/>
        </p:nvSpPr>
        <p:spPr bwMode="auto">
          <a:xfrm>
            <a:off x="8693150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138280" name="TextBox 214"/>
          <p:cNvSpPr txBox="1">
            <a:spLocks noChangeArrowheads="1"/>
          </p:cNvSpPr>
          <p:nvPr/>
        </p:nvSpPr>
        <p:spPr bwMode="auto">
          <a:xfrm>
            <a:off x="8924925" y="12633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138281" name="TextBox 215"/>
          <p:cNvSpPr txBox="1">
            <a:spLocks noChangeArrowheads="1"/>
          </p:cNvSpPr>
          <p:nvPr/>
        </p:nvSpPr>
        <p:spPr bwMode="auto">
          <a:xfrm>
            <a:off x="142876" y="1263367"/>
            <a:ext cx="5565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YEAR...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846138" y="1602331"/>
            <a:ext cx="4962525" cy="165100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METEOSAT </a:t>
            </a:r>
            <a:r>
              <a:rPr lang="en-GB" sz="9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SECOND </a:t>
            </a:r>
            <a:r>
              <a:rPr lang="en-GB" sz="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GENERATION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4373565" y="2502446"/>
            <a:ext cx="4841875" cy="168275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METEOSAT </a:t>
            </a:r>
            <a:r>
              <a:rPr lang="en-GB" sz="9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THIRD GENERATION</a:t>
            </a:r>
            <a:endParaRPr lang="en-GB" sz="9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1568450" y="3526509"/>
            <a:ext cx="3740150" cy="165100"/>
          </a:xfrm>
          <a:prstGeom prst="rect">
            <a:avLst/>
          </a:prstGeom>
          <a:solidFill>
            <a:srgbClr val="FE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EUMETSAT POLAR SYSTEM (EPS)</a:t>
            </a:r>
          </a:p>
        </p:txBody>
      </p:sp>
      <p:cxnSp>
        <p:nvCxnSpPr>
          <p:cNvPr id="138286" name="Straight Connector 95"/>
          <p:cNvCxnSpPr>
            <a:cxnSpLocks noChangeShapeType="1"/>
          </p:cNvCxnSpPr>
          <p:nvPr/>
        </p:nvCxnSpPr>
        <p:spPr bwMode="auto">
          <a:xfrm rot="10800000" flipV="1">
            <a:off x="-781050" y="4608513"/>
            <a:ext cx="247650" cy="150812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120" name="Rectangle 119"/>
          <p:cNvSpPr/>
          <p:nvPr/>
        </p:nvSpPr>
        <p:spPr>
          <a:xfrm>
            <a:off x="846137" y="1760561"/>
            <a:ext cx="2429326" cy="184669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METEOSAT-8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1411287" y="1937982"/>
            <a:ext cx="2437381" cy="191399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METEOSAT-9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874963" y="2142081"/>
            <a:ext cx="1692275" cy="165100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900" b="1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METEOSAT-10</a:t>
            </a:r>
            <a:endParaRPr lang="en-GB" sz="900" b="1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3576312" y="2321469"/>
            <a:ext cx="2370138" cy="165100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MSG-4/METEOSAT-11*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4373564" y="2685008"/>
            <a:ext cx="1916112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900" b="1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MTG-I-1 : IMAGERY</a:t>
            </a:r>
            <a:endParaRPr lang="en-GB" sz="900" b="1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4917954" y="2867571"/>
            <a:ext cx="1916112" cy="168275"/>
          </a:xfrm>
          <a:prstGeom prst="rect">
            <a:avLst/>
          </a:prstGeom>
          <a:solidFill>
            <a:srgbClr val="00B5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900" b="1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MTG-S-1: SOUNDING</a:t>
            </a:r>
            <a:endParaRPr lang="en-GB" sz="900" b="1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5388834" y="3046958"/>
            <a:ext cx="1916112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900" b="1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MTG-I-2: IMAGERY</a:t>
            </a:r>
            <a:endParaRPr lang="en-GB" sz="900" b="1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6176964" y="3229521"/>
            <a:ext cx="1917700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900" b="1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MTG-I-3: IMAGERY</a:t>
            </a:r>
            <a:endParaRPr lang="en-GB" sz="900" b="1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6740525" y="3382531"/>
            <a:ext cx="1916113" cy="168275"/>
          </a:xfrm>
          <a:prstGeom prst="rect">
            <a:avLst/>
          </a:prstGeom>
          <a:solidFill>
            <a:srgbClr val="00B5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900" b="1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MTG-S-2: SOUNDING</a:t>
            </a:r>
            <a:endParaRPr lang="en-GB" sz="900" b="1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7299326" y="3586708"/>
            <a:ext cx="1916113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900" b="1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MTG-I-4: IMAGERY</a:t>
            </a:r>
            <a:endParaRPr lang="en-GB" sz="900" b="1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568452" y="3684896"/>
            <a:ext cx="2716945" cy="176575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METOP-A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2924175" y="3875964"/>
            <a:ext cx="2029961" cy="166482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METOP-B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4148138" y="4048796"/>
            <a:ext cx="1268412" cy="1651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METOP-C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4868865" y="4267211"/>
            <a:ext cx="4402137" cy="165100"/>
          </a:xfrm>
          <a:prstGeom prst="rect">
            <a:avLst/>
          </a:prstGeom>
          <a:solidFill>
            <a:srgbClr val="FEDB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900" b="1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EPS-SECOND </a:t>
            </a: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GENERATION (EPS-SG)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868865" y="4448186"/>
            <a:ext cx="4402137" cy="165100"/>
          </a:xfrm>
          <a:prstGeom prst="rect">
            <a:avLst/>
          </a:prstGeom>
          <a:solidFill>
            <a:srgbClr val="FEDB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900" b="1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METOP-SG: SOUNDING AND IMAGERY</a:t>
            </a:r>
            <a:endParaRPr lang="en-GB" sz="900" b="1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5178425" y="4629161"/>
            <a:ext cx="4092576" cy="165100"/>
          </a:xfrm>
          <a:prstGeom prst="rect">
            <a:avLst/>
          </a:prstGeom>
          <a:solidFill>
            <a:srgbClr val="FEDB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900" b="1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METOP-SG: MICROWAVE IMAGERY</a:t>
            </a:r>
            <a:endParaRPr lang="en-GB" sz="900" b="1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1974850" y="5217029"/>
            <a:ext cx="2816958" cy="1726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JASON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1974850" y="5390066"/>
            <a:ext cx="1619250" cy="1778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JASON-2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3481388" y="5556738"/>
            <a:ext cx="1319212" cy="176228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JASON-3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4688487" y="5739316"/>
            <a:ext cx="3405188" cy="16510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GB" sz="900" b="1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SENTINEL-6 (JASON-CS</a:t>
            </a:r>
            <a:r>
              <a:rPr lang="en-GB" sz="900" b="1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cxnSp>
        <p:nvCxnSpPr>
          <p:cNvPr id="92" name="Straight Connector 11"/>
          <p:cNvCxnSpPr>
            <a:cxnSpLocks noChangeShapeType="1"/>
          </p:cNvCxnSpPr>
          <p:nvPr/>
        </p:nvCxnSpPr>
        <p:spPr bwMode="auto">
          <a:xfrm>
            <a:off x="0" y="5087956"/>
            <a:ext cx="9906000" cy="17462"/>
          </a:xfrm>
          <a:prstGeom prst="line">
            <a:avLst/>
          </a:prstGeom>
          <a:noFill/>
          <a:ln w="25400" algn="ctr">
            <a:solidFill>
              <a:srgbClr val="080808"/>
            </a:solidFill>
            <a:prstDash val="dash"/>
            <a:round/>
            <a:headEnd/>
            <a:tailEnd/>
          </a:ln>
        </p:spPr>
      </p:cxnSp>
      <p:sp>
        <p:nvSpPr>
          <p:cNvPr id="93" name="TextBox 177"/>
          <p:cNvSpPr txBox="1">
            <a:spLocks noChangeArrowheads="1"/>
          </p:cNvSpPr>
          <p:nvPr/>
        </p:nvSpPr>
        <p:spPr bwMode="auto">
          <a:xfrm>
            <a:off x="590790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03</a:t>
            </a:r>
          </a:p>
        </p:txBody>
      </p:sp>
      <p:sp>
        <p:nvSpPr>
          <p:cNvPr id="94" name="TextBox 178"/>
          <p:cNvSpPr txBox="1">
            <a:spLocks noChangeArrowheads="1"/>
          </p:cNvSpPr>
          <p:nvPr/>
        </p:nvSpPr>
        <p:spPr bwMode="auto">
          <a:xfrm>
            <a:off x="811452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04</a:t>
            </a:r>
          </a:p>
        </p:txBody>
      </p:sp>
      <p:sp>
        <p:nvSpPr>
          <p:cNvPr id="95" name="TextBox 179"/>
          <p:cNvSpPr txBox="1">
            <a:spLocks noChangeArrowheads="1"/>
          </p:cNvSpPr>
          <p:nvPr/>
        </p:nvSpPr>
        <p:spPr bwMode="auto">
          <a:xfrm>
            <a:off x="1041640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05</a:t>
            </a:r>
          </a:p>
        </p:txBody>
      </p:sp>
      <p:sp>
        <p:nvSpPr>
          <p:cNvPr id="96" name="TextBox 180"/>
          <p:cNvSpPr txBox="1">
            <a:spLocks noChangeArrowheads="1"/>
          </p:cNvSpPr>
          <p:nvPr/>
        </p:nvSpPr>
        <p:spPr bwMode="auto">
          <a:xfrm>
            <a:off x="1260716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06</a:t>
            </a:r>
          </a:p>
        </p:txBody>
      </p:sp>
      <p:sp>
        <p:nvSpPr>
          <p:cNvPr id="97" name="TextBox 181"/>
          <p:cNvSpPr txBox="1">
            <a:spLocks noChangeArrowheads="1"/>
          </p:cNvSpPr>
          <p:nvPr/>
        </p:nvSpPr>
        <p:spPr bwMode="auto">
          <a:xfrm>
            <a:off x="1490902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07</a:t>
            </a:r>
          </a:p>
        </p:txBody>
      </p:sp>
      <p:sp>
        <p:nvSpPr>
          <p:cNvPr id="98" name="TextBox 182"/>
          <p:cNvSpPr txBox="1">
            <a:spLocks noChangeArrowheads="1"/>
          </p:cNvSpPr>
          <p:nvPr/>
        </p:nvSpPr>
        <p:spPr bwMode="auto">
          <a:xfrm>
            <a:off x="1714741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08</a:t>
            </a:r>
          </a:p>
        </p:txBody>
      </p:sp>
      <p:sp>
        <p:nvSpPr>
          <p:cNvPr id="99" name="TextBox 183"/>
          <p:cNvSpPr txBox="1">
            <a:spLocks noChangeArrowheads="1"/>
          </p:cNvSpPr>
          <p:nvPr/>
        </p:nvSpPr>
        <p:spPr bwMode="auto">
          <a:xfrm>
            <a:off x="1946516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09</a:t>
            </a:r>
          </a:p>
        </p:txBody>
      </p:sp>
      <p:sp>
        <p:nvSpPr>
          <p:cNvPr id="100" name="TextBox 184"/>
          <p:cNvSpPr txBox="1">
            <a:spLocks noChangeArrowheads="1"/>
          </p:cNvSpPr>
          <p:nvPr/>
        </p:nvSpPr>
        <p:spPr bwMode="auto">
          <a:xfrm>
            <a:off x="2159240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101" name="TextBox 185"/>
          <p:cNvSpPr txBox="1">
            <a:spLocks noChangeArrowheads="1"/>
          </p:cNvSpPr>
          <p:nvPr/>
        </p:nvSpPr>
        <p:spPr bwMode="auto">
          <a:xfrm>
            <a:off x="2389427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102" name="TextBox 186"/>
          <p:cNvSpPr txBox="1">
            <a:spLocks noChangeArrowheads="1"/>
          </p:cNvSpPr>
          <p:nvPr/>
        </p:nvSpPr>
        <p:spPr bwMode="auto">
          <a:xfrm>
            <a:off x="2611677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103" name="TextBox 187"/>
          <p:cNvSpPr txBox="1">
            <a:spLocks noChangeArrowheads="1"/>
          </p:cNvSpPr>
          <p:nvPr/>
        </p:nvSpPr>
        <p:spPr bwMode="auto">
          <a:xfrm>
            <a:off x="2841866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104" name="TextBox 188"/>
          <p:cNvSpPr txBox="1">
            <a:spLocks noChangeArrowheads="1"/>
          </p:cNvSpPr>
          <p:nvPr/>
        </p:nvSpPr>
        <p:spPr bwMode="auto">
          <a:xfrm>
            <a:off x="3060941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105" name="TextBox 189"/>
          <p:cNvSpPr txBox="1">
            <a:spLocks noChangeArrowheads="1"/>
          </p:cNvSpPr>
          <p:nvPr/>
        </p:nvSpPr>
        <p:spPr bwMode="auto">
          <a:xfrm>
            <a:off x="3291127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106" name="TextBox 190"/>
          <p:cNvSpPr txBox="1">
            <a:spLocks noChangeArrowheads="1"/>
          </p:cNvSpPr>
          <p:nvPr/>
        </p:nvSpPr>
        <p:spPr bwMode="auto">
          <a:xfrm>
            <a:off x="3518140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107" name="TextBox 191"/>
          <p:cNvSpPr txBox="1">
            <a:spLocks noChangeArrowheads="1"/>
          </p:cNvSpPr>
          <p:nvPr/>
        </p:nvSpPr>
        <p:spPr bwMode="auto">
          <a:xfrm>
            <a:off x="3748327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108" name="TextBox 192"/>
          <p:cNvSpPr txBox="1">
            <a:spLocks noChangeArrowheads="1"/>
          </p:cNvSpPr>
          <p:nvPr/>
        </p:nvSpPr>
        <p:spPr bwMode="auto">
          <a:xfrm>
            <a:off x="3961052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109" name="TextBox 193"/>
          <p:cNvSpPr txBox="1">
            <a:spLocks noChangeArrowheads="1"/>
          </p:cNvSpPr>
          <p:nvPr/>
        </p:nvSpPr>
        <p:spPr bwMode="auto">
          <a:xfrm>
            <a:off x="4192827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110" name="TextBox 194"/>
          <p:cNvSpPr txBox="1">
            <a:spLocks noChangeArrowheads="1"/>
          </p:cNvSpPr>
          <p:nvPr/>
        </p:nvSpPr>
        <p:spPr bwMode="auto">
          <a:xfrm>
            <a:off x="4413490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111" name="TextBox 195"/>
          <p:cNvSpPr txBox="1">
            <a:spLocks noChangeArrowheads="1"/>
          </p:cNvSpPr>
          <p:nvPr/>
        </p:nvSpPr>
        <p:spPr bwMode="auto">
          <a:xfrm>
            <a:off x="4643677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112" name="TextBox 196"/>
          <p:cNvSpPr txBox="1">
            <a:spLocks noChangeArrowheads="1"/>
          </p:cNvSpPr>
          <p:nvPr/>
        </p:nvSpPr>
        <p:spPr bwMode="auto">
          <a:xfrm>
            <a:off x="4862752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113" name="TextBox 197"/>
          <p:cNvSpPr txBox="1">
            <a:spLocks noChangeArrowheads="1"/>
          </p:cNvSpPr>
          <p:nvPr/>
        </p:nvSpPr>
        <p:spPr bwMode="auto">
          <a:xfrm>
            <a:off x="5092941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114" name="TextBox 198"/>
          <p:cNvSpPr txBox="1">
            <a:spLocks noChangeArrowheads="1"/>
          </p:cNvSpPr>
          <p:nvPr/>
        </p:nvSpPr>
        <p:spPr bwMode="auto">
          <a:xfrm>
            <a:off x="5316777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115" name="TextBox 199"/>
          <p:cNvSpPr txBox="1">
            <a:spLocks noChangeArrowheads="1"/>
          </p:cNvSpPr>
          <p:nvPr/>
        </p:nvSpPr>
        <p:spPr bwMode="auto">
          <a:xfrm>
            <a:off x="5548552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116" name="TextBox 200"/>
          <p:cNvSpPr txBox="1">
            <a:spLocks noChangeArrowheads="1"/>
          </p:cNvSpPr>
          <p:nvPr/>
        </p:nvSpPr>
        <p:spPr bwMode="auto">
          <a:xfrm>
            <a:off x="5761277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117" name="TextBox 201"/>
          <p:cNvSpPr txBox="1">
            <a:spLocks noChangeArrowheads="1"/>
          </p:cNvSpPr>
          <p:nvPr/>
        </p:nvSpPr>
        <p:spPr bwMode="auto">
          <a:xfrm>
            <a:off x="5991466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118" name="TextBox 202"/>
          <p:cNvSpPr txBox="1">
            <a:spLocks noChangeArrowheads="1"/>
          </p:cNvSpPr>
          <p:nvPr/>
        </p:nvSpPr>
        <p:spPr bwMode="auto">
          <a:xfrm>
            <a:off x="6213716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135" name="TextBox 203"/>
          <p:cNvSpPr txBox="1">
            <a:spLocks noChangeArrowheads="1"/>
          </p:cNvSpPr>
          <p:nvPr/>
        </p:nvSpPr>
        <p:spPr bwMode="auto">
          <a:xfrm>
            <a:off x="6443902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137" name="TextBox 204"/>
          <p:cNvSpPr txBox="1">
            <a:spLocks noChangeArrowheads="1"/>
          </p:cNvSpPr>
          <p:nvPr/>
        </p:nvSpPr>
        <p:spPr bwMode="auto">
          <a:xfrm>
            <a:off x="6662977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139" name="TextBox 205"/>
          <p:cNvSpPr txBox="1">
            <a:spLocks noChangeArrowheads="1"/>
          </p:cNvSpPr>
          <p:nvPr/>
        </p:nvSpPr>
        <p:spPr bwMode="auto">
          <a:xfrm>
            <a:off x="6893165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141" name="TextBox 206"/>
          <p:cNvSpPr txBox="1">
            <a:spLocks noChangeArrowheads="1"/>
          </p:cNvSpPr>
          <p:nvPr/>
        </p:nvSpPr>
        <p:spPr bwMode="auto">
          <a:xfrm>
            <a:off x="7123352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143" name="TextBox 207"/>
          <p:cNvSpPr txBox="1">
            <a:spLocks noChangeArrowheads="1"/>
          </p:cNvSpPr>
          <p:nvPr/>
        </p:nvSpPr>
        <p:spPr bwMode="auto">
          <a:xfrm>
            <a:off x="7347190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145" name="TextBox 208"/>
          <p:cNvSpPr txBox="1">
            <a:spLocks noChangeArrowheads="1"/>
          </p:cNvSpPr>
          <p:nvPr/>
        </p:nvSpPr>
        <p:spPr bwMode="auto">
          <a:xfrm>
            <a:off x="7577377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147" name="TextBox 209"/>
          <p:cNvSpPr txBox="1">
            <a:spLocks noChangeArrowheads="1"/>
          </p:cNvSpPr>
          <p:nvPr/>
        </p:nvSpPr>
        <p:spPr bwMode="auto">
          <a:xfrm>
            <a:off x="7791691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148" name="TextBox 210"/>
          <p:cNvSpPr txBox="1">
            <a:spLocks noChangeArrowheads="1"/>
          </p:cNvSpPr>
          <p:nvPr/>
        </p:nvSpPr>
        <p:spPr bwMode="auto">
          <a:xfrm>
            <a:off x="8021877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149" name="TextBox 211"/>
          <p:cNvSpPr txBox="1">
            <a:spLocks noChangeArrowheads="1"/>
          </p:cNvSpPr>
          <p:nvPr/>
        </p:nvSpPr>
        <p:spPr bwMode="auto">
          <a:xfrm>
            <a:off x="8242541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151" name="TextBox 212"/>
          <p:cNvSpPr txBox="1">
            <a:spLocks noChangeArrowheads="1"/>
          </p:cNvSpPr>
          <p:nvPr/>
        </p:nvSpPr>
        <p:spPr bwMode="auto">
          <a:xfrm>
            <a:off x="8474315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153" name="TextBox 213"/>
          <p:cNvSpPr txBox="1">
            <a:spLocks noChangeArrowheads="1"/>
          </p:cNvSpPr>
          <p:nvPr/>
        </p:nvSpPr>
        <p:spPr bwMode="auto">
          <a:xfrm>
            <a:off x="8691802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154" name="TextBox 214"/>
          <p:cNvSpPr txBox="1">
            <a:spLocks noChangeArrowheads="1"/>
          </p:cNvSpPr>
          <p:nvPr/>
        </p:nvSpPr>
        <p:spPr bwMode="auto">
          <a:xfrm>
            <a:off x="8923577" y="621492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1">
                <a:solidFill>
                  <a:srgbClr val="002569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155" name="TextBox 215"/>
          <p:cNvSpPr txBox="1">
            <a:spLocks noChangeArrowheads="1"/>
          </p:cNvSpPr>
          <p:nvPr/>
        </p:nvSpPr>
        <p:spPr bwMode="auto">
          <a:xfrm>
            <a:off x="141527" y="6214926"/>
            <a:ext cx="55656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rgbClr val="002569"/>
                </a:solidFill>
                <a:latin typeface="Arial" charset="0"/>
                <a:cs typeface="Arial" charset="0"/>
              </a:rPr>
              <a:t>YEAR...</a:t>
            </a:r>
          </a:p>
        </p:txBody>
      </p:sp>
      <p:pic>
        <p:nvPicPr>
          <p:cNvPr id="161" name="Picture 5" descr="mtg.png"/>
          <p:cNvPicPr>
            <a:picLocks noChangeAspect="1"/>
          </p:cNvPicPr>
          <p:nvPr/>
        </p:nvPicPr>
        <p:blipFill>
          <a:blip r:embed="rId3" cstate="print"/>
          <a:srcRect l="38713" t="16418" r="8209" b="28762"/>
          <a:stretch>
            <a:fillRect/>
          </a:stretch>
        </p:blipFill>
        <p:spPr bwMode="auto">
          <a:xfrm>
            <a:off x="3217058" y="2454215"/>
            <a:ext cx="714129" cy="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" name="Picture 5" descr="mtg.png"/>
          <p:cNvPicPr>
            <a:picLocks noChangeAspect="1"/>
          </p:cNvPicPr>
          <p:nvPr/>
        </p:nvPicPr>
        <p:blipFill>
          <a:blip r:embed="rId3" cstate="print"/>
          <a:srcRect l="38713" t="16418" r="8209" b="28762"/>
          <a:stretch>
            <a:fillRect/>
          </a:stretch>
        </p:blipFill>
        <p:spPr bwMode="auto">
          <a:xfrm>
            <a:off x="3442285" y="2663259"/>
            <a:ext cx="714129" cy="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" name="Content Placeholder 3" descr="Screen Shot 2013-03-29 at 10.30.45.png"/>
          <p:cNvPicPr>
            <a:picLocks noChangeAspect="1"/>
          </p:cNvPicPr>
          <p:nvPr/>
        </p:nvPicPr>
        <p:blipFill>
          <a:blip r:embed="rId4" cstate="print"/>
          <a:srcRect t="4185" r="24763" b="4185"/>
          <a:stretch>
            <a:fillRect/>
          </a:stretch>
        </p:blipFill>
        <p:spPr bwMode="auto">
          <a:xfrm>
            <a:off x="8259971" y="5517183"/>
            <a:ext cx="687824" cy="46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" name="Picture 4" descr="eps-sg.png"/>
          <p:cNvPicPr>
            <a:picLocks noChangeAspect="1"/>
          </p:cNvPicPr>
          <p:nvPr/>
        </p:nvPicPr>
        <p:blipFill>
          <a:blip r:embed="rId5" cstate="print"/>
          <a:srcRect t="56575" r="64468"/>
          <a:stretch>
            <a:fillRect/>
          </a:stretch>
        </p:blipFill>
        <p:spPr bwMode="auto">
          <a:xfrm>
            <a:off x="4143122" y="4595905"/>
            <a:ext cx="1208790" cy="43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" name="Picture 4" descr="eps-sg.png"/>
          <p:cNvPicPr>
            <a:picLocks noChangeAspect="1"/>
          </p:cNvPicPr>
          <p:nvPr/>
        </p:nvPicPr>
        <p:blipFill>
          <a:blip r:embed="rId5" cstate="print"/>
          <a:srcRect l="38553"/>
          <a:stretch>
            <a:fillRect/>
          </a:stretch>
        </p:blipFill>
        <p:spPr bwMode="auto">
          <a:xfrm>
            <a:off x="3647736" y="4250648"/>
            <a:ext cx="761582" cy="47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" name="TextBox 99"/>
          <p:cNvSpPr txBox="1">
            <a:spLocks noChangeArrowheads="1"/>
          </p:cNvSpPr>
          <p:nvPr/>
        </p:nvSpPr>
        <p:spPr bwMode="auto">
          <a:xfrm>
            <a:off x="185739" y="2916783"/>
            <a:ext cx="20409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002569"/>
                </a:solidFill>
                <a:latin typeface="Tahoma" pitchFamily="34" charset="0"/>
              </a:rPr>
              <a:t>Mandatory Programmes</a:t>
            </a:r>
            <a:endParaRPr lang="en-GB" sz="1200" b="1" dirty="0">
              <a:solidFill>
                <a:srgbClr val="002569"/>
              </a:solidFill>
              <a:latin typeface="Tahoma" pitchFamily="34" charset="0"/>
            </a:endParaRPr>
          </a:p>
        </p:txBody>
      </p:sp>
      <p:sp>
        <p:nvSpPr>
          <p:cNvPr id="168" name="TextBox 99"/>
          <p:cNvSpPr txBox="1">
            <a:spLocks noChangeArrowheads="1"/>
          </p:cNvSpPr>
          <p:nvPr/>
        </p:nvSpPr>
        <p:spPr bwMode="auto">
          <a:xfrm>
            <a:off x="238152" y="5668056"/>
            <a:ext cx="18678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002569"/>
                </a:solidFill>
                <a:latin typeface="Tahoma" pitchFamily="34" charset="0"/>
              </a:rPr>
              <a:t>Optional Programmes</a:t>
            </a:r>
            <a:endParaRPr lang="en-GB" sz="1200" b="1" dirty="0">
              <a:solidFill>
                <a:srgbClr val="002569"/>
              </a:solidFill>
              <a:latin typeface="Tahoma" pitchFamily="34" charset="0"/>
            </a:endParaRPr>
          </a:p>
        </p:txBody>
      </p:sp>
      <p:sp>
        <p:nvSpPr>
          <p:cNvPr id="170" name="Title 95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839788"/>
          </a:xfrm>
        </p:spPr>
        <p:txBody>
          <a:bodyPr/>
          <a:lstStyle/>
          <a:p>
            <a:pPr marL="179388"/>
            <a:r>
              <a:rPr lang="en-GB" dirty="0" smtClean="0">
                <a:latin typeface="Arial" charset="0"/>
                <a:cs typeface="Arial" charset="0"/>
              </a:rPr>
              <a:t>The Relevance of Operational Programmes: </a:t>
            </a:r>
            <a:br>
              <a:rPr lang="en-GB" dirty="0" smtClean="0">
                <a:latin typeface="Arial" charset="0"/>
                <a:cs typeface="Arial" charset="0"/>
              </a:rPr>
            </a:br>
            <a:r>
              <a:rPr lang="en-GB" dirty="0" smtClean="0">
                <a:latin typeface="Arial" charset="0"/>
                <a:cs typeface="Arial" charset="0"/>
              </a:rPr>
              <a:t>Decades of Observations for Climate Monitoring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1" y="1412776"/>
            <a:ext cx="3872880" cy="165100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sz="9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METEOSAT </a:t>
            </a:r>
            <a:r>
              <a:rPr lang="en-GB" sz="9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FIRST GENERATION: USEFUL DATASINCE 1982 </a:t>
            </a:r>
            <a:endParaRPr lang="en-GB" sz="9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1" y="3657601"/>
            <a:ext cx="15838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A0A0A"/>
                </a:solidFill>
              </a:rPr>
              <a:t>Continues NOAA series of AVHRRR, HIRS, AMSU-A</a:t>
            </a:r>
            <a:endParaRPr lang="en-GB" dirty="0">
              <a:solidFill>
                <a:srgbClr val="0A0A0A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47650" y="520065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A0A0A"/>
                </a:solidFill>
              </a:rPr>
              <a:t>Continues Jason-1, TOPEX POSEIDON</a:t>
            </a:r>
            <a:endParaRPr lang="en-GB" dirty="0">
              <a:solidFill>
                <a:srgbClr val="0A0A0A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7398327" y="2717471"/>
            <a:ext cx="23300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A0A0A"/>
                </a:solidFill>
              </a:rPr>
              <a:t>Sentinel-4 onboard MTG-I satellites</a:t>
            </a:r>
            <a:endParaRPr lang="en-GB" dirty="0">
              <a:solidFill>
                <a:srgbClr val="0A0A0A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7055427" y="4033654"/>
            <a:ext cx="28505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A0A0A"/>
                </a:solidFill>
              </a:rPr>
              <a:t>Sentinel-5 onboard METOP-SG-A satellites</a:t>
            </a:r>
            <a:endParaRPr lang="en-GB" dirty="0">
              <a:solidFill>
                <a:srgbClr val="0A0A0A"/>
              </a:solidFill>
            </a:endParaRPr>
          </a:p>
        </p:txBody>
      </p:sp>
      <p:sp>
        <p:nvSpPr>
          <p:cNvPr id="158" name="TextBox 99"/>
          <p:cNvSpPr txBox="1">
            <a:spLocks noChangeArrowheads="1"/>
          </p:cNvSpPr>
          <p:nvPr/>
        </p:nvSpPr>
        <p:spPr bwMode="auto">
          <a:xfrm>
            <a:off x="5383105" y="1839473"/>
            <a:ext cx="40575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smtClean="0">
                <a:solidFill>
                  <a:srgbClr val="002569"/>
                </a:solidFill>
                <a:latin typeface="Tahoma" pitchFamily="34" charset="0"/>
              </a:rPr>
              <a:t>MSG 1-3 carries GERB which will not be continued</a:t>
            </a:r>
            <a:endParaRPr lang="en-GB" sz="1200" b="1" dirty="0">
              <a:solidFill>
                <a:srgbClr val="002569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Climate Data Processing Coordination at EUMETSAT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37388" y="6426200"/>
            <a:ext cx="711200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1AC16DF7-C6C3-4159-8B81-27B10BE95DFB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1029" name="Picture 5" descr="H:\MY DOCUMENTS\MY PICTURES\NWPSAFLogo_gradient_S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36127"/>
            <a:ext cx="1800000" cy="720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 bwMode="auto">
          <a:xfrm>
            <a:off x="369289" y="1078509"/>
            <a:ext cx="4268786" cy="88688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sz="1600" dirty="0" smtClean="0">
                <a:solidFill>
                  <a:schemeClr val="accent2">
                    <a:lumMod val="75000"/>
                  </a:schemeClr>
                </a:solidFill>
              </a:rPr>
              <a:t>EUMETSAT Climate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Monitoring Implementation </a:t>
            </a:r>
            <a:r>
              <a:rPr lang="en-GB" sz="1600" dirty="0" smtClean="0">
                <a:solidFill>
                  <a:schemeClr val="accent2">
                    <a:lumMod val="75000"/>
                  </a:schemeClr>
                </a:solidFill>
              </a:rPr>
              <a:t>Plan</a:t>
            </a:r>
            <a:endParaRPr lang="en-GB" sz="1600" dirty="0">
              <a:solidFill>
                <a:schemeClr val="accent2">
                  <a:lumMod val="75000"/>
                </a:schemeClr>
              </a:solidFill>
            </a:endParaRPr>
          </a:p>
          <a:p>
            <a:pPr marL="360363" indent="-360363" eaLnBrk="0" hangingPunct="0">
              <a:spcBef>
                <a:spcPct val="50000"/>
              </a:spcBef>
              <a:defRPr/>
            </a:pPr>
            <a:r>
              <a:rPr lang="en-GB" sz="1400" dirty="0" smtClean="0">
                <a:solidFill>
                  <a:schemeClr val="tx1"/>
                </a:solidFill>
              </a:rPr>
              <a:t>Contains a lot of data sets that you need.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006917" y="1490048"/>
            <a:ext cx="3556000" cy="499534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EUMETSAT</a:t>
            </a:r>
            <a:r>
              <a:rPr kumimoji="0" lang="en-GB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Secretariat</a:t>
            </a:r>
            <a:endParaRPr kumimoji="0" lang="en-GB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031" name="Picture 7" descr="H:\MY DOCUMENTS\MY PICTURES\img_hsaf_logo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6000" y="2918798"/>
            <a:ext cx="1800000" cy="720000"/>
          </a:xfrm>
          <a:prstGeom prst="rect">
            <a:avLst/>
          </a:prstGeom>
          <a:noFill/>
        </p:spPr>
      </p:pic>
      <p:pic>
        <p:nvPicPr>
          <p:cNvPr id="1032" name="Picture 8" descr="H:\MY DOCUMENTS\MY PICTURES\img_o3msaf_logo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601" y="4104132"/>
            <a:ext cx="1800000" cy="720000"/>
          </a:xfrm>
          <a:prstGeom prst="rect">
            <a:avLst/>
          </a:prstGeom>
          <a:noFill/>
        </p:spPr>
      </p:pic>
      <p:pic>
        <p:nvPicPr>
          <p:cNvPr id="1033" name="Picture 9" descr="H:\MY DOCUMENTS\MY PICTURES\img_lsasaf_logo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0501" y="5340265"/>
            <a:ext cx="1800000" cy="720000"/>
          </a:xfrm>
          <a:prstGeom prst="rect">
            <a:avLst/>
          </a:prstGeom>
          <a:noFill/>
        </p:spPr>
      </p:pic>
      <p:pic>
        <p:nvPicPr>
          <p:cNvPr id="1034" name="Picture 10" descr="H:\MY DOCUMENTS\MY PICTURES\img_cmsaf_logo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5284" y="5323332"/>
            <a:ext cx="1800000" cy="720000"/>
          </a:xfrm>
          <a:prstGeom prst="rect">
            <a:avLst/>
          </a:prstGeom>
          <a:noFill/>
        </p:spPr>
      </p:pic>
      <p:pic>
        <p:nvPicPr>
          <p:cNvPr id="1035" name="Picture 11" descr="H:\MY DOCUMENTS\MY PICTURES\img_osisaf_logo.jpg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1434" y="3765465"/>
            <a:ext cx="1800000" cy="720000"/>
          </a:xfrm>
          <a:prstGeom prst="rect">
            <a:avLst/>
          </a:prstGeom>
          <a:noFill/>
        </p:spPr>
      </p:pic>
      <p:pic>
        <p:nvPicPr>
          <p:cNvPr id="1036" name="Picture 12" descr="H:\MY DOCUMENTS\MY PICTURES\img_nwcsaf_logo.jpg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40751" y="4647782"/>
            <a:ext cx="1800000" cy="720000"/>
          </a:xfrm>
          <a:prstGeom prst="rect">
            <a:avLst/>
          </a:prstGeom>
          <a:noFill/>
        </p:spPr>
      </p:pic>
      <p:sp>
        <p:nvSpPr>
          <p:cNvPr id="28" name="Freeform 27"/>
          <p:cNvSpPr/>
          <p:nvPr/>
        </p:nvSpPr>
        <p:spPr bwMode="auto">
          <a:xfrm>
            <a:off x="1351127" y="2866030"/>
            <a:ext cx="7069541" cy="2577952"/>
          </a:xfrm>
          <a:custGeom>
            <a:avLst/>
            <a:gdLst>
              <a:gd name="connsiteX0" fmla="*/ 0 w 5782733"/>
              <a:gd name="connsiteY0" fmla="*/ 220133 h 2170289"/>
              <a:gd name="connsiteX1" fmla="*/ 2785533 w 5782733"/>
              <a:gd name="connsiteY1" fmla="*/ 2133600 h 2170289"/>
              <a:gd name="connsiteX2" fmla="*/ 5782733 w 5782733"/>
              <a:gd name="connsiteY2" fmla="*/ 0 h 2170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2733" h="2170289">
                <a:moveTo>
                  <a:pt x="0" y="220133"/>
                </a:moveTo>
                <a:cubicBezTo>
                  <a:pt x="910872" y="1195211"/>
                  <a:pt x="1821744" y="2170289"/>
                  <a:pt x="2785533" y="2133600"/>
                </a:cubicBezTo>
                <a:cubicBezTo>
                  <a:pt x="3749322" y="2096911"/>
                  <a:pt x="4766027" y="1048455"/>
                  <a:pt x="5782733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32" name="Shape 31"/>
          <p:cNvCxnSpPr>
            <a:stCxn id="6" idx="3"/>
            <a:endCxn id="56" idx="0"/>
          </p:cNvCxnSpPr>
          <p:nvPr/>
        </p:nvCxnSpPr>
        <p:spPr bwMode="auto">
          <a:xfrm>
            <a:off x="4638075" y="1521951"/>
            <a:ext cx="430544" cy="578781"/>
          </a:xfrm>
          <a:prstGeom prst="bentConnector2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endCxn id="56" idx="4"/>
          </p:cNvCxnSpPr>
          <p:nvPr/>
        </p:nvCxnSpPr>
        <p:spPr bwMode="auto">
          <a:xfrm flipH="1" flipV="1">
            <a:off x="4865427" y="4576300"/>
            <a:ext cx="6824" cy="828213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hape 40"/>
          <p:cNvCxnSpPr>
            <a:stCxn id="10" idx="4"/>
            <a:endCxn id="56" idx="6"/>
          </p:cNvCxnSpPr>
          <p:nvPr/>
        </p:nvCxnSpPr>
        <p:spPr bwMode="auto">
          <a:xfrm rot="5400000">
            <a:off x="6995010" y="2541785"/>
            <a:ext cx="1342110" cy="237705"/>
          </a:xfrm>
          <a:prstGeom prst="bentConnector2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Oval 55"/>
          <p:cNvSpPr/>
          <p:nvPr/>
        </p:nvSpPr>
        <p:spPr bwMode="auto">
          <a:xfrm>
            <a:off x="2183642" y="2087084"/>
            <a:ext cx="5363570" cy="248921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ctr" anchorCtr="1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GB" sz="1400" dirty="0" smtClean="0">
                <a:solidFill>
                  <a:schemeClr val="accent2">
                    <a:lumMod val="75000"/>
                  </a:schemeClr>
                </a:solidFill>
              </a:rPr>
              <a:t>EUMETSAT Working Group on </a:t>
            </a:r>
          </a:p>
          <a:p>
            <a:pPr algn="ctr" eaLnBrk="0" hangingPunct="0">
              <a:spcBef>
                <a:spcPts val="0"/>
              </a:spcBef>
            </a:pPr>
            <a:r>
              <a:rPr lang="en-GB" sz="1400" dirty="0" smtClean="0">
                <a:solidFill>
                  <a:schemeClr val="accent2">
                    <a:lumMod val="75000"/>
                  </a:schemeClr>
                </a:solidFill>
              </a:rPr>
              <a:t>Data Set Generation </a:t>
            </a:r>
          </a:p>
          <a:p>
            <a:pPr marL="360363" marR="0" indent="-360363" defTabSz="914400" eaLnBrk="0" latin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  <a:tabLst/>
              <a:defRPr/>
            </a:pPr>
            <a:r>
              <a:rPr lang="en-GB" sz="1200" dirty="0" smtClean="0">
                <a:solidFill>
                  <a:schemeClr val="tx1"/>
                </a:solidFill>
              </a:rPr>
              <a:t>Organises processing considering dependencies</a:t>
            </a:r>
          </a:p>
          <a:p>
            <a:pPr marL="360363" marR="0" indent="-360363" defTabSz="914400" eaLnBrk="0" latin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  <a:tabLst/>
              <a:defRPr/>
            </a:pPr>
            <a:r>
              <a:rPr lang="en-GB" sz="1200" dirty="0" smtClean="0">
                <a:solidFill>
                  <a:schemeClr val="tx1"/>
                </a:solidFill>
              </a:rPr>
              <a:t>Agrees standards for output, e.g. CF compatibility, formats, </a:t>
            </a:r>
            <a:r>
              <a:rPr lang="en-GB" sz="1200" dirty="0" err="1" smtClean="0">
                <a:solidFill>
                  <a:schemeClr val="tx1"/>
                </a:solidFill>
              </a:rPr>
              <a:t>doi</a:t>
            </a:r>
            <a:r>
              <a:rPr lang="en-GB" sz="1200" dirty="0" smtClean="0">
                <a:solidFill>
                  <a:schemeClr val="tx1"/>
                </a:solidFill>
              </a:rPr>
              <a:t> registration, etc. </a:t>
            </a:r>
          </a:p>
          <a:p>
            <a:pPr marL="360363" marR="0" indent="-360363" defTabSz="914400" eaLnBrk="0" latin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  <a:tabLst/>
              <a:defRPr/>
            </a:pPr>
            <a:r>
              <a:rPr lang="en-GB" sz="1200" dirty="0" smtClean="0">
                <a:solidFill>
                  <a:schemeClr val="tx1"/>
                </a:solidFill>
              </a:rPr>
              <a:t>Facilitates needed activities for reanalyses and obs4mips</a:t>
            </a:r>
            <a:endParaRPr lang="en-GB" sz="800" dirty="0" smtClean="0">
              <a:solidFill>
                <a:schemeClr val="tx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rot="16200000" flipH="1">
            <a:off x="2324317" y="2528408"/>
            <a:ext cx="284822" cy="238027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0" cstate="print"/>
          <a:srcRect l="63007" t="90634" r="24343" b="5158"/>
          <a:stretch>
            <a:fillRect/>
          </a:stretch>
        </p:blipFill>
        <p:spPr bwMode="auto">
          <a:xfrm>
            <a:off x="783400" y="2184201"/>
            <a:ext cx="1571625" cy="32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8594" name="Picture 2" descr="C:\Jörg\obs4mips\ROMSAF_Name_Colour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28799" y="4958031"/>
            <a:ext cx="1487607" cy="53579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595" name="Picture 3"/>
          <p:cNvPicPr>
            <a:picLocks noChangeAspect="1" noChangeArrowheads="1"/>
          </p:cNvPicPr>
          <p:nvPr/>
        </p:nvPicPr>
        <p:blipFill>
          <a:blip r:embed="rId3" cstate="print"/>
          <a:srcRect b="49017"/>
          <a:stretch>
            <a:fillRect/>
          </a:stretch>
        </p:blipFill>
        <p:spPr bwMode="auto">
          <a:xfrm>
            <a:off x="0" y="3343888"/>
            <a:ext cx="9906000" cy="313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Surface Albedo: All Geo vs. MODIS</a:t>
            </a:r>
            <a:endParaRPr lang="en-GB" dirty="0"/>
          </a:p>
        </p:txBody>
      </p:sp>
      <p:pic>
        <p:nvPicPr>
          <p:cNvPr id="878594" name="Picture 2"/>
          <p:cNvPicPr>
            <a:picLocks noChangeAspect="1" noChangeArrowheads="1"/>
          </p:cNvPicPr>
          <p:nvPr/>
        </p:nvPicPr>
        <p:blipFill>
          <a:blip r:embed="rId4" cstate="print"/>
          <a:srcRect b="52830"/>
          <a:stretch>
            <a:fillRect/>
          </a:stretch>
        </p:blipFill>
        <p:spPr bwMode="auto">
          <a:xfrm>
            <a:off x="4" y="819150"/>
            <a:ext cx="5018627" cy="250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80335"/>
            <a:ext cx="9906000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000" b="0" dirty="0" smtClean="0"/>
              <a:t>Lattanzio et al., 2013, </a:t>
            </a:r>
            <a:r>
              <a:rPr lang="en-IE" sz="1000" b="0" dirty="0" smtClean="0"/>
              <a:t>Land Surface Albedo from Geostationary Satellites: A Multiagency Collaboration within SCOPE-CM</a:t>
            </a:r>
            <a:r>
              <a:rPr lang="en-GB" sz="1000" b="0" dirty="0" smtClean="0"/>
              <a:t> Bull. Amer. Soc., DOI:10.1175/BAMS-D-11-00230.1</a:t>
            </a:r>
            <a:endParaRPr lang="en-GB" sz="1000" b="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t="47882"/>
          <a:stretch>
            <a:fillRect/>
          </a:stretch>
        </p:blipFill>
        <p:spPr bwMode="auto">
          <a:xfrm>
            <a:off x="4991100" y="819400"/>
            <a:ext cx="4914900" cy="277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32"/>
          <p:cNvSpPr>
            <a:spLocks noChangeAspect="1" noChangeArrowheads="1"/>
          </p:cNvSpPr>
          <p:nvPr/>
        </p:nvSpPr>
        <p:spPr bwMode="auto">
          <a:xfrm>
            <a:off x="1607808" y="1163779"/>
            <a:ext cx="1634157" cy="1615043"/>
          </a:xfrm>
          <a:prstGeom prst="ellipse">
            <a:avLst/>
          </a:prstGeom>
          <a:solidFill>
            <a:schemeClr val="bg2">
              <a:alpha val="45882"/>
            </a:schemeClr>
          </a:solidFill>
          <a:ln w="9525" algn="ctr">
            <a:noFill/>
            <a:round/>
            <a:headEnd/>
            <a:tailEnd/>
          </a:ln>
        </p:spPr>
        <p:txBody>
          <a:bodyPr lIns="35986" tIns="35986" rIns="35986" bIns="35986"/>
          <a:lstStyle/>
          <a:p>
            <a:pPr eaLnBrk="0" hangingPunct="0">
              <a:spcBef>
                <a:spcPct val="5000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32"/>
          <p:cNvSpPr>
            <a:spLocks noChangeAspect="1" noChangeArrowheads="1"/>
          </p:cNvSpPr>
          <p:nvPr/>
        </p:nvSpPr>
        <p:spPr bwMode="auto">
          <a:xfrm>
            <a:off x="2597553" y="1163779"/>
            <a:ext cx="1491322" cy="1626920"/>
          </a:xfrm>
          <a:prstGeom prst="ellipse">
            <a:avLst/>
          </a:prstGeom>
          <a:solidFill>
            <a:schemeClr val="bg2">
              <a:alpha val="45882"/>
            </a:schemeClr>
          </a:solidFill>
          <a:ln w="9525" algn="ctr">
            <a:noFill/>
            <a:round/>
            <a:headEnd/>
            <a:tailEnd/>
          </a:ln>
        </p:spPr>
        <p:txBody>
          <a:bodyPr lIns="35986" tIns="35986" rIns="35986" bIns="35986"/>
          <a:lstStyle/>
          <a:p>
            <a:pPr eaLnBrk="0" hangingPunct="0">
              <a:spcBef>
                <a:spcPct val="5000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Quad Arrow 9"/>
          <p:cNvSpPr/>
          <p:nvPr/>
        </p:nvSpPr>
        <p:spPr bwMode="auto">
          <a:xfrm>
            <a:off x="2814453" y="1674421"/>
            <a:ext cx="121615" cy="121615"/>
          </a:xfrm>
          <a:prstGeom prst="quad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2621" y="518616"/>
            <a:ext cx="2413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MODIS (MCD43C3)</a:t>
            </a:r>
            <a:endParaRPr lang="en-GB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894161" y="834789"/>
            <a:ext cx="1116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/>
              <a:t>5 GEO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3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906000" cy="854075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Arial" charset="0"/>
                <a:cs typeface="Arial" charset="0"/>
              </a:rPr>
              <a:t>F</a:t>
            </a:r>
            <a:r>
              <a:rPr lang="en-GB" baseline="-25000" dirty="0" smtClean="0">
                <a:latin typeface="Arial" charset="0"/>
                <a:cs typeface="Arial" charset="0"/>
              </a:rPr>
              <a:t>SW</a:t>
            </a:r>
            <a:r>
              <a:rPr lang="en-GB" baseline="-25000" dirty="0" smtClean="0">
                <a:latin typeface="Arial" charset="0"/>
                <a:cs typeface="Arial" charset="0"/>
                <a:sym typeface="Symbol"/>
              </a:rPr>
              <a:t></a:t>
            </a:r>
            <a:r>
              <a:rPr lang="en-GB" baseline="-25000" dirty="0" smtClean="0">
                <a:latin typeface="Arial" charset="0"/>
                <a:cs typeface="Arial" charset="0"/>
              </a:rPr>
              <a:t> 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smtClean="0">
                <a:latin typeface="Arial" charset="0"/>
                <a:cs typeface="Arial" charset="0"/>
                <a:sym typeface="Symbol"/>
              </a:rPr>
              <a:t></a:t>
            </a:r>
            <a:r>
              <a:rPr lang="en-GB" dirty="0" smtClean="0">
                <a:latin typeface="Arial" charset="0"/>
                <a:cs typeface="Arial" charset="0"/>
              </a:rPr>
              <a:t> F</a:t>
            </a:r>
            <a:r>
              <a:rPr lang="en-GB" baseline="-25000" dirty="0" smtClean="0">
                <a:latin typeface="Arial" charset="0"/>
                <a:cs typeface="Arial" charset="0"/>
              </a:rPr>
              <a:t>SW</a:t>
            </a:r>
            <a:r>
              <a:rPr lang="en-GB" baseline="-25000" dirty="0" smtClean="0">
                <a:latin typeface="Arial" charset="0"/>
                <a:cs typeface="Arial" charset="0"/>
                <a:sym typeface="Symbol"/>
              </a:rPr>
              <a:t></a:t>
            </a:r>
            <a:r>
              <a:rPr lang="en-GB" baseline="-25000" dirty="0" smtClean="0">
                <a:latin typeface="Arial" charset="0"/>
                <a:cs typeface="Arial" charset="0"/>
              </a:rPr>
              <a:t>  </a:t>
            </a:r>
            <a:r>
              <a:rPr lang="en-GB" dirty="0" smtClean="0">
                <a:latin typeface="Arial" charset="0"/>
                <a:cs typeface="Arial" charset="0"/>
              </a:rPr>
              <a:t>and Surface Albedo: Where to meet?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5475" y="1016385"/>
            <a:ext cx="1319754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F06BA"/>
                </a:solidFill>
              </a:rPr>
              <a:t>SATELLITE</a:t>
            </a:r>
            <a:endParaRPr lang="en-GB" sz="1600" dirty="0">
              <a:solidFill>
                <a:srgbClr val="0F06B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3872" y="1016382"/>
            <a:ext cx="4690754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F06BA"/>
                </a:solidFill>
                <a:latin typeface="+mn-lt"/>
                <a:cs typeface="+mn-cs"/>
              </a:rPr>
              <a:t>Model (standard_output.xls)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209396" y="1698396"/>
            <a:ext cx="5217411" cy="1123632"/>
            <a:chOff x="5205166" y="1698396"/>
            <a:chExt cx="4221638" cy="780854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5213021" y="2205873"/>
              <a:ext cx="4213783" cy="27337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600" dirty="0" smtClean="0">
                  <a:latin typeface="Arial" charset="0"/>
                  <a:cs typeface="Arial" charset="0"/>
                </a:rPr>
                <a:t>F</a:t>
              </a:r>
              <a:r>
                <a:rPr lang="en-GB" sz="1600" baseline="-25000" dirty="0" smtClean="0">
                  <a:latin typeface="Arial" charset="0"/>
                  <a:cs typeface="Arial" charset="0"/>
                </a:rPr>
                <a:t>SW</a:t>
              </a:r>
              <a:r>
                <a:rPr lang="en-GB" sz="1600" baseline="-25000" dirty="0" smtClean="0">
                  <a:latin typeface="Arial" charset="0"/>
                  <a:cs typeface="Arial" charset="0"/>
                  <a:sym typeface="Symbol"/>
                </a:rPr>
                <a:t> </a:t>
              </a:r>
              <a:r>
                <a:rPr lang="en-GB" sz="1600" dirty="0" smtClean="0"/>
                <a:t>: Surface </a:t>
              </a:r>
              <a:r>
                <a:rPr lang="en-GB" sz="1600" dirty="0" err="1" smtClean="0"/>
                <a:t>Downwelling</a:t>
              </a:r>
              <a:r>
                <a:rPr lang="en-GB" sz="1600" dirty="0" smtClean="0"/>
                <a:t> Shortwave Radiation</a:t>
              </a:r>
              <a:endPara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5205166" y="1698396"/>
              <a:ext cx="4183931" cy="27337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600" dirty="0" smtClean="0">
                  <a:latin typeface="Arial" charset="0"/>
                  <a:cs typeface="Arial" charset="0"/>
                </a:rPr>
                <a:t>F</a:t>
              </a:r>
              <a:r>
                <a:rPr lang="en-GB" sz="1600" baseline="-25000" dirty="0" smtClean="0">
                  <a:latin typeface="Arial" charset="0"/>
                  <a:cs typeface="Arial" charset="0"/>
                </a:rPr>
                <a:t>SW</a:t>
              </a:r>
              <a:r>
                <a:rPr lang="en-GB" sz="1600" baseline="-25000" dirty="0" smtClean="0">
                  <a:latin typeface="Arial" charset="0"/>
                  <a:cs typeface="Arial" charset="0"/>
                  <a:sym typeface="Symbol"/>
                </a:rPr>
                <a:t> </a:t>
              </a:r>
              <a:r>
                <a:rPr lang="en-GB" sz="1600" dirty="0" smtClean="0"/>
                <a:t>: Surface Upwelling Shortwave Radiation</a:t>
              </a:r>
              <a:endPara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85948" y="1698395"/>
            <a:ext cx="3646603" cy="1170930"/>
            <a:chOff x="285945" y="1698396"/>
            <a:chExt cx="3646603" cy="780854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293801" y="1698396"/>
              <a:ext cx="3638747" cy="27337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600" dirty="0" smtClean="0"/>
                <a:t>DHR: Black Sky </a:t>
              </a:r>
              <a:r>
                <a:rPr lang="en-GB" sz="1600" dirty="0" err="1" smtClean="0"/>
                <a:t>Albedo</a:t>
              </a:r>
              <a:endPara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285945" y="2205873"/>
              <a:ext cx="3638747" cy="27337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600" dirty="0" err="1" smtClean="0"/>
                <a:t>BHRiso</a:t>
              </a:r>
              <a:r>
                <a:rPr lang="en-GB" sz="1600" dirty="0" smtClean="0"/>
                <a:t>: White Sky </a:t>
              </a:r>
              <a:r>
                <a:rPr lang="en-GB" sz="1600" dirty="0" err="1" smtClean="0"/>
                <a:t>Albedo</a:t>
              </a:r>
              <a:endParaRPr kumimoji="0" lang="en-GB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 bwMode="auto">
          <a:xfrm>
            <a:off x="2100644" y="3045627"/>
            <a:ext cx="6004873" cy="118777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The BHR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(</a:t>
            </a:r>
            <a:r>
              <a:rPr kumimoji="0" lang="en-GB" sz="16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Blue sky </a:t>
            </a:r>
            <a:r>
              <a:rPr kumimoji="0" lang="en-GB" sz="160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albedo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) can be estimated from satellites measurements and models 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(DHR</a:t>
            </a:r>
            <a:r>
              <a:rPr kumimoji="0" lang="en-GB" sz="16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* </a:t>
            </a:r>
            <a:r>
              <a:rPr kumimoji="0" lang="en-GB" sz="160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f</a:t>
            </a:r>
            <a:r>
              <a:rPr lang="en-GB" dirty="0" err="1" smtClean="0">
                <a:solidFill>
                  <a:schemeClr val="bg1"/>
                </a:solidFill>
                <a:latin typeface="Tahoma" pitchFamily="34" charset="0"/>
              </a:rPr>
              <a:t>dir</a:t>
            </a:r>
            <a:r>
              <a:rPr kumimoji="0" lang="en-GB" sz="16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) + (</a:t>
            </a:r>
            <a:r>
              <a:rPr kumimoji="0" lang="en-GB" sz="160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BHRiso</a:t>
            </a:r>
            <a:r>
              <a:rPr kumimoji="0" lang="en-GB" sz="16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* </a:t>
            </a:r>
            <a:r>
              <a:rPr kumimoji="0" lang="en-GB" sz="160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f</a:t>
            </a:r>
            <a:r>
              <a:rPr kumimoji="0" lang="en-GB" sz="80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diff</a:t>
            </a:r>
            <a:r>
              <a:rPr kumimoji="0" lang="en-GB" sz="16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) </a:t>
            </a:r>
            <a:r>
              <a:rPr kumimoji="0" lang="en-GB" sz="16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= BHR=</a:t>
            </a:r>
            <a:r>
              <a:rPr kumimoji="0" lang="en-GB" sz="16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 </a:t>
            </a:r>
            <a:r>
              <a:rPr lang="en-GB" sz="1600" dirty="0" smtClean="0">
                <a:latin typeface="Arial" charset="0"/>
                <a:cs typeface="Arial" charset="0"/>
              </a:rPr>
              <a:t>F</a:t>
            </a:r>
            <a:r>
              <a:rPr lang="en-GB" sz="1600" baseline="-25000" dirty="0" smtClean="0">
                <a:latin typeface="Arial" charset="0"/>
                <a:cs typeface="Arial" charset="0"/>
              </a:rPr>
              <a:t>SW</a:t>
            </a:r>
            <a:r>
              <a:rPr lang="en-GB" sz="1600" baseline="-25000" dirty="0" smtClean="0">
                <a:latin typeface="Arial" charset="0"/>
                <a:cs typeface="Arial" charset="0"/>
                <a:sym typeface="Symbol"/>
              </a:rPr>
              <a:t> </a:t>
            </a:r>
            <a:r>
              <a:rPr kumimoji="0" lang="en-GB" sz="16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/</a:t>
            </a:r>
            <a:r>
              <a:rPr lang="en-GB" sz="800" dirty="0" smtClean="0">
                <a:latin typeface="Arial" charset="0"/>
                <a:cs typeface="Arial" charset="0"/>
              </a:rPr>
              <a:t> </a:t>
            </a:r>
            <a:r>
              <a:rPr lang="en-GB" sz="1600" dirty="0" smtClean="0">
                <a:latin typeface="Arial" charset="0"/>
                <a:cs typeface="Arial" charset="0"/>
              </a:rPr>
              <a:t>F</a:t>
            </a:r>
            <a:r>
              <a:rPr lang="en-GB" sz="1600" baseline="-25000" dirty="0" smtClean="0">
                <a:latin typeface="Arial" charset="0"/>
                <a:cs typeface="Arial" charset="0"/>
              </a:rPr>
              <a:t>SW</a:t>
            </a:r>
            <a:r>
              <a:rPr lang="en-GB" sz="1600" baseline="-25000" dirty="0" smtClean="0">
                <a:latin typeface="Arial" charset="0"/>
                <a:cs typeface="Arial" charset="0"/>
                <a:sym typeface="Symbol"/>
              </a:rPr>
              <a:t></a:t>
            </a:r>
            <a:endParaRPr kumimoji="0" lang="en-GB" sz="16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1275678" y="4412442"/>
            <a:ext cx="4947703" cy="43903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/>
              <a:t>SW </a:t>
            </a:r>
            <a:r>
              <a:rPr lang="en-GB" sz="1600" dirty="0" err="1" smtClean="0"/>
              <a:t>Downwelling</a:t>
            </a:r>
            <a:r>
              <a:rPr lang="en-GB" sz="1600" dirty="0" smtClean="0"/>
              <a:t> radiation (e.g., CM SAF SIS)</a:t>
            </a:r>
            <a:endParaRPr kumimoji="0" lang="en-GB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7" name="Bent Arrow 26"/>
          <p:cNvSpPr/>
          <p:nvPr/>
        </p:nvSpPr>
        <p:spPr bwMode="auto">
          <a:xfrm rot="10800000">
            <a:off x="8235998" y="3166363"/>
            <a:ext cx="871870" cy="946298"/>
          </a:xfrm>
          <a:prstGeom prst="ben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8" name="Bent Arrow 27"/>
          <p:cNvSpPr/>
          <p:nvPr/>
        </p:nvSpPr>
        <p:spPr bwMode="auto">
          <a:xfrm rot="10800000" flipH="1">
            <a:off x="902181" y="3194720"/>
            <a:ext cx="921489" cy="889593"/>
          </a:xfrm>
          <a:prstGeom prst="bentArrow">
            <a:avLst>
              <a:gd name="adj1" fmla="val 25000"/>
              <a:gd name="adj2" fmla="val 23171"/>
              <a:gd name="adj3" fmla="val 25000"/>
              <a:gd name="adj4" fmla="val 43750"/>
            </a:avLst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567208" y="5004580"/>
            <a:ext cx="5365898" cy="46892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600" dirty="0" smtClean="0">
                <a:latin typeface="Arial" charset="0"/>
                <a:cs typeface="Arial" charset="0"/>
              </a:rPr>
              <a:t>F</a:t>
            </a:r>
            <a:r>
              <a:rPr lang="en-GB" sz="1600" baseline="-25000" dirty="0" smtClean="0">
                <a:latin typeface="Arial" charset="0"/>
                <a:cs typeface="Arial" charset="0"/>
              </a:rPr>
              <a:t>SW</a:t>
            </a:r>
            <a:r>
              <a:rPr lang="en-GB" sz="1600" baseline="-25000" dirty="0" smtClean="0">
                <a:latin typeface="Arial" charset="0"/>
                <a:cs typeface="Arial" charset="0"/>
                <a:sym typeface="Symbol"/>
              </a:rPr>
              <a:t> </a:t>
            </a:r>
            <a:r>
              <a:rPr lang="en-GB" sz="1600" dirty="0" smtClean="0">
                <a:solidFill>
                  <a:schemeClr val="bg1"/>
                </a:solidFill>
                <a:latin typeface="Tahoma" pitchFamily="34" charset="0"/>
                <a:sym typeface="Symbol"/>
              </a:rPr>
              <a:t> 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can be estimated from satellite measurement</a:t>
            </a:r>
          </a:p>
        </p:txBody>
      </p:sp>
      <p:sp>
        <p:nvSpPr>
          <p:cNvPr id="30" name="Plus 29"/>
          <p:cNvSpPr/>
          <p:nvPr/>
        </p:nvSpPr>
        <p:spPr bwMode="auto">
          <a:xfrm>
            <a:off x="1222747" y="4019109"/>
            <a:ext cx="297712" cy="435935"/>
          </a:xfrm>
          <a:prstGeom prst="mathPlus">
            <a:avLst>
              <a:gd name="adj1" fmla="val 0"/>
            </a:avLst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1" name="Plus 30"/>
          <p:cNvSpPr/>
          <p:nvPr/>
        </p:nvSpPr>
        <p:spPr bwMode="auto">
          <a:xfrm>
            <a:off x="608269" y="4295369"/>
            <a:ext cx="574158" cy="637953"/>
          </a:xfrm>
          <a:prstGeom prst="mathPlu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9041" y="4588795"/>
            <a:ext cx="343696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sz="1600" b="0" dirty="0" smtClean="0"/>
              <a:t>Requires consistency at all levels of processing, we may not be there yet.</a:t>
            </a:r>
            <a:endParaRPr lang="en-GB" sz="1600" b="0" dirty="0"/>
          </a:p>
        </p:txBody>
      </p:sp>
      <p:sp>
        <p:nvSpPr>
          <p:cNvPr id="19" name="TextBox 18"/>
          <p:cNvSpPr txBox="1"/>
          <p:nvPr/>
        </p:nvSpPr>
        <p:spPr>
          <a:xfrm>
            <a:off x="1210221" y="5721602"/>
            <a:ext cx="7738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rgbClr val="0A0A0A"/>
                </a:solidFill>
              </a:rPr>
              <a:t>Recommend to add blue sky albedo to model output at daily scale.</a:t>
            </a:r>
            <a:endParaRPr lang="en-GB" sz="2000" b="0" dirty="0">
              <a:solidFill>
                <a:srgbClr val="0A0A0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1027" name="Group 8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37773738"/>
              </p:ext>
            </p:extLst>
          </p:nvPr>
        </p:nvGraphicFramePr>
        <p:xfrm>
          <a:off x="182299" y="1052736"/>
          <a:ext cx="9567502" cy="5090000"/>
        </p:xfrm>
        <a:graphic>
          <a:graphicData uri="http://schemas.openxmlformats.org/drawingml/2006/table">
            <a:tbl>
              <a:tblPr/>
              <a:tblGrid>
                <a:gridCol w="2194454"/>
                <a:gridCol w="3122309"/>
                <a:gridCol w="1175177"/>
                <a:gridCol w="1477117"/>
                <a:gridCol w="1598445"/>
              </a:tblGrid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Sensor, Satellite resp.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Parameter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Release date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Period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Coverage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B8BFF"/>
                    </a:solidFill>
                  </a:tcPr>
                </a:tc>
              </a:tr>
              <a:tr h="18097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undamental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limate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ata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ecord (FCDR)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SSM/I, SSMIS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060" marR="99060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Microwave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Radiances</a:t>
                      </a:r>
                    </a:p>
                  </a:txBody>
                  <a:tcPr marL="99060" marR="99060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2012</a:t>
                      </a:r>
                    </a:p>
                  </a:txBody>
                  <a:tcPr marL="99060" marR="99060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1987 – 2008</a:t>
                      </a:r>
                    </a:p>
                  </a:txBody>
                  <a:tcPr marL="99060" marR="99060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global 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74638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Climate Data Record (CDR)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SEVIRI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Cloud parameters, aerosol optical depth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2012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2004 – 2009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Europe &amp;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Africa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GERB/SEVIRI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E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Top of atmosphere radiative fluxes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E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2012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E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2004 – 2009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E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Europe &amp;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Africa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DEF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MVIRI/SEVIRI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Cloud parameters, surface radiation parameters, land surface temp., FTH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2011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1983 – 2005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Europe &amp;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Africa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AVHRR GAC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Cloud parameters, surface radiation parameters, incl. albedo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2012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1982 – 2009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global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SSM/I, SSMIS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HOAPS 3.2 (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precip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evap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hum., wind, …)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2011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1987 – 2008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global ice free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ocean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ATOVS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Water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vapour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and Temperature profile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2013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1998 – 2008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global</a:t>
                      </a:r>
                    </a:p>
                  </a:txBody>
                  <a:tcPr marL="99060" marR="99060" marT="45712" marB="4571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11020" name="Text Box 313"/>
          <p:cNvSpPr txBox="1">
            <a:spLocks noChangeArrowheads="1"/>
          </p:cNvSpPr>
          <p:nvPr/>
        </p:nvSpPr>
        <p:spPr bwMode="auto">
          <a:xfrm>
            <a:off x="2612742" y="301168"/>
            <a:ext cx="70672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dirty="0" smtClean="0">
                <a:solidFill>
                  <a:srgbClr val="000099"/>
                </a:solidFill>
                <a:latin typeface="Verdana" pitchFamily="34" charset="0"/>
                <a:cs typeface="+mn-cs"/>
              </a:rPr>
              <a:t>CM SAF Climate Data Records</a:t>
            </a:r>
            <a:endParaRPr lang="en-US" sz="2800" dirty="0">
              <a:solidFill>
                <a:srgbClr val="000099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456724" y="6156012"/>
            <a:ext cx="502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  <a:latin typeface="Verdana"/>
                <a:cs typeface="+mn-cs"/>
              </a:rPr>
              <a:t>All CDR‘s are accessible via DOI Numbers</a:t>
            </a:r>
            <a:endParaRPr lang="en-US" sz="1800" b="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428229" y="1196975"/>
            <a:ext cx="9049544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defTabSz="449263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altLang="de-DE" sz="2200" smtClean="0">
                <a:solidFill>
                  <a:srgbClr val="2D4B9B"/>
                </a:solidFill>
                <a:latin typeface="Arial" pitchFamily="34" charset="0"/>
                <a:cs typeface="+mn-cs"/>
              </a:rPr>
              <a:t>HOAPS 3.2</a:t>
            </a:r>
            <a:br>
              <a:rPr lang="de-DE" altLang="de-DE" sz="2200" smtClean="0">
                <a:solidFill>
                  <a:srgbClr val="2D4B9B"/>
                </a:solidFill>
                <a:latin typeface="Arial" pitchFamily="34" charset="0"/>
                <a:cs typeface="+mn-cs"/>
              </a:rPr>
            </a:br>
            <a:r>
              <a:rPr lang="de-DE" altLang="de-DE" sz="1800" u="sng" smtClean="0">
                <a:solidFill>
                  <a:srgbClr val="2D4B9B"/>
                </a:solidFill>
                <a:latin typeface="Arial" pitchFamily="34" charset="0"/>
                <a:cs typeface="+mn-cs"/>
              </a:rPr>
              <a:t>H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amburg</a:t>
            </a:r>
            <a:r>
              <a:rPr lang="de-DE" altLang="de-DE" sz="1800" b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u="sng" smtClean="0">
                <a:solidFill>
                  <a:srgbClr val="2D4B9B"/>
                </a:solidFill>
                <a:latin typeface="Arial" pitchFamily="34" charset="0"/>
                <a:cs typeface="+mn-cs"/>
              </a:rPr>
              <a:t>O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cean </a:t>
            </a:r>
            <a:r>
              <a:rPr lang="de-DE" altLang="de-DE" sz="1800" u="sng" smtClean="0">
                <a:solidFill>
                  <a:srgbClr val="2D4B9B"/>
                </a:solidFill>
                <a:latin typeface="Arial" pitchFamily="34" charset="0"/>
                <a:cs typeface="+mn-cs"/>
              </a:rPr>
              <a:t>A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tmosphere</a:t>
            </a:r>
            <a:r>
              <a:rPr lang="de-DE" altLang="de-DE" sz="1800" b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u="sng" smtClean="0">
                <a:solidFill>
                  <a:srgbClr val="2D4B9B"/>
                </a:solidFill>
                <a:latin typeface="Arial" pitchFamily="34" charset="0"/>
                <a:cs typeface="+mn-cs"/>
              </a:rPr>
              <a:t>P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arameters</a:t>
            </a:r>
            <a:r>
              <a:rPr lang="de-DE" altLang="de-DE" sz="1800" b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and</a:t>
            </a:r>
            <a:r>
              <a:rPr lang="de-DE" altLang="de-DE" sz="1800" b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Fluxes</a:t>
            </a:r>
            <a:r>
              <a:rPr lang="de-DE" altLang="de-DE" sz="1800" b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from</a:t>
            </a:r>
            <a:r>
              <a:rPr lang="de-DE" altLang="de-DE" sz="1800" b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u="sng" smtClean="0">
                <a:solidFill>
                  <a:srgbClr val="2D4B9B"/>
                </a:solidFill>
                <a:latin typeface="Arial" pitchFamily="34" charset="0"/>
                <a:cs typeface="+mn-cs"/>
              </a:rPr>
              <a:t>S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atellite</a:t>
            </a:r>
            <a:r>
              <a:rPr lang="de-DE" altLang="de-DE" sz="1800" b="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smtClean="0">
                <a:solidFill>
                  <a:srgbClr val="808080"/>
                </a:solidFill>
                <a:latin typeface="Arial" pitchFamily="34" charset="0"/>
                <a:cs typeface="+mn-cs"/>
              </a:rPr>
              <a:t>Data</a:t>
            </a:r>
            <a:r>
              <a:rPr lang="de-DE" altLang="de-DE" sz="2200" smtClean="0">
                <a:solidFill>
                  <a:srgbClr val="2D4B9B"/>
                </a:solidFill>
                <a:latin typeface="Arial" pitchFamily="34" charset="0"/>
                <a:cs typeface="+mn-cs"/>
              </a:rPr>
              <a:t> </a:t>
            </a: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428229" y="1839913"/>
            <a:ext cx="9049544" cy="431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50838" indent="-350838"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Climatology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of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water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cycle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parameters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over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the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ocean</a:t>
            </a:r>
            <a:endParaRPr lang="de-DE" altLang="de-DE" sz="1800" b="0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marL="741363" lvl="1" indent="-284163"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precipitation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,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evaporation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and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freshwater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flux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(+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related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variables) </a:t>
            </a:r>
          </a:p>
          <a:p>
            <a:pPr marL="350838" indent="-350838"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First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release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through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CM SAF in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cooperation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with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b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</a:b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MPI-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Meteorology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and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University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of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Hamburg</a:t>
            </a:r>
          </a:p>
          <a:p>
            <a:pPr marL="741363" lvl="1" indent="-284163"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Sustained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development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path</a:t>
            </a:r>
            <a:endParaRPr lang="de-DE" altLang="de-DE" sz="1800" b="0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marL="741363" lvl="1" indent="-284163"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Algorithm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Theoretical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Basis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Document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(ATBD),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Product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User Manual (PUM), Validation Report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available</a:t>
            </a:r>
            <a:endParaRPr lang="de-DE" altLang="de-DE" sz="1800" b="0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marL="350838" indent="-350838"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Gridded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data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products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(0.5°):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Monthly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mean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, 6-hourly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composite</a:t>
            </a:r>
            <a:endParaRPr lang="de-DE" altLang="de-DE" sz="1800" b="0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marL="350838" indent="-350838"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Instantaneous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data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available</a:t>
            </a: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on </a:t>
            </a:r>
            <a:r>
              <a:rPr lang="de-DE" altLang="de-DE" sz="1800" b="0" dirty="0" err="1" smtClean="0">
                <a:solidFill>
                  <a:srgbClr val="000000"/>
                </a:solidFill>
                <a:latin typeface="Arial" pitchFamily="34" charset="0"/>
                <a:cs typeface="+mn-cs"/>
              </a:rPr>
              <a:t>request</a:t>
            </a:r>
            <a:endParaRPr lang="de-DE" altLang="de-DE" sz="1800" b="0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marL="350838" indent="-350838" defTabSz="449263" eaLnBrk="0" hangingPunct="0">
              <a:lnSpc>
                <a:spcPct val="90000"/>
              </a:lnSpc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altLang="de-DE" sz="1800" b="0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marL="350838" indent="-350838" defTabSz="449263" eaLnBrk="0" hangingPunct="0">
              <a:spcBef>
                <a:spcPts val="900"/>
              </a:spcBef>
              <a:buClr>
                <a:srgbClr val="96B9DC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http://wui.cmsaf.eu</a:t>
            </a:r>
          </a:p>
          <a:p>
            <a:pPr marL="350838" indent="-350838" defTabSz="449263" eaLnBrk="0" hangingPunct="0">
              <a:spcBef>
                <a:spcPts val="900"/>
              </a:spcBef>
              <a:buClr>
                <a:srgbClr val="96B9DC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http://www.hoaps.org</a:t>
            </a:r>
          </a:p>
          <a:p>
            <a:pPr marL="350838" indent="-350838" defTabSz="449263" eaLnBrk="0" hangingPunct="0">
              <a:spcBef>
                <a:spcPts val="900"/>
              </a:spcBef>
              <a:buClr>
                <a:srgbClr val="96B9DC"/>
              </a:buClr>
              <a:buSzPct val="95000"/>
              <a:buFont typeface="Wingdings" pitchFamily="2" charset="2"/>
              <a:buChar char="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de-DE" sz="1800" b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http://dx.doi.org/10.5676/EUM_SAF_CM/HOAPS/V001</a:t>
            </a:r>
          </a:p>
          <a:p>
            <a:pPr marL="350838" indent="-350838" defTabSz="449263" eaLnBrk="0" hangingPunct="0">
              <a:spcBef>
                <a:spcPts val="900"/>
              </a:spcBef>
              <a:buClr>
                <a:srgbClr val="2D4B9B"/>
              </a:buClr>
              <a:buSzPct val="95000"/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de-DE" altLang="de-DE" sz="1800" b="0" dirty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8973873" y="6381750"/>
            <a:ext cx="503900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r" defTabSz="449263" eaLnBrk="0" hangingPunct="0">
              <a:buSzPct val="95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5A3DE8D-BE20-44E2-AE22-844AAC147E0B}" type="slidenum">
              <a:rPr lang="de-DE" altLang="de-DE" sz="1000" b="0" smtClean="0">
                <a:solidFill>
                  <a:srgbClr val="000000"/>
                </a:solidFill>
                <a:latin typeface="Arial" pitchFamily="34" charset="0"/>
                <a:cs typeface="+mn-cs"/>
              </a:rPr>
              <a:pPr algn="r" defTabSz="449263" eaLnBrk="0" hangingPunct="0">
                <a:buSzPct val="95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</a:t>
            </a:fld>
            <a:endParaRPr lang="de-DE" altLang="de-DE" sz="1000" b="0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iewgraph_Landscape_Template[1]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Viewgraph_Landscape_Template[1]</Template>
  <TotalTime>2314</TotalTime>
  <Words>2227</Words>
  <Application>Microsoft Office PowerPoint</Application>
  <PresentationFormat>A4 Paper (210x297 mm)</PresentationFormat>
  <Paragraphs>376</Paragraphs>
  <Slides>17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Viewgraph_Landscape_Template[1]</vt:lpstr>
      <vt:lpstr>3_Standarddesign</vt:lpstr>
      <vt:lpstr>Larissa</vt:lpstr>
      <vt:lpstr>Clip</vt:lpstr>
      <vt:lpstr>Slide 1</vt:lpstr>
      <vt:lpstr>Observations Needed for Fluxes</vt:lpstr>
      <vt:lpstr>Example: Surface Radiation Budget</vt:lpstr>
      <vt:lpstr>The Relevance of Operational Programmes:  Decades of Observations for Climate Monitoring</vt:lpstr>
      <vt:lpstr>Climate Data Processing Coordination at EUMETSAT</vt:lpstr>
      <vt:lpstr>Surface Albedo: All Geo vs. MODIS</vt:lpstr>
      <vt:lpstr>FSW   FSW  and Surface Albedo: Where to meet?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EUMETSAT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Joerg Schulz</dc:creator>
  <cp:lastModifiedBy>Joerg Schulz</cp:lastModifiedBy>
  <cp:revision>225</cp:revision>
  <cp:lastPrinted>2006-03-06T14:11:17Z</cp:lastPrinted>
  <dcterms:created xsi:type="dcterms:W3CDTF">2014-01-29T16:09:28Z</dcterms:created>
  <dcterms:modified xsi:type="dcterms:W3CDTF">2014-05-06T09:37:20Z</dcterms:modified>
</cp:coreProperties>
</file>